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  <p:sldMasterId id="2147483688" r:id="rId4"/>
  </p:sldMasterIdLst>
  <p:notesMasterIdLst>
    <p:notesMasterId r:id="rId51"/>
  </p:notesMasterIdLst>
  <p:handoutMasterIdLst>
    <p:handoutMasterId r:id="rId52"/>
  </p:handoutMasterIdLst>
  <p:sldIdLst>
    <p:sldId id="466" r:id="rId5"/>
    <p:sldId id="520" r:id="rId6"/>
    <p:sldId id="501" r:id="rId7"/>
    <p:sldId id="452" r:id="rId8"/>
    <p:sldId id="502" r:id="rId9"/>
    <p:sldId id="431" r:id="rId10"/>
    <p:sldId id="504" r:id="rId11"/>
    <p:sldId id="436" r:id="rId12"/>
    <p:sldId id="505" r:id="rId13"/>
    <p:sldId id="493" r:id="rId14"/>
    <p:sldId id="469" r:id="rId15"/>
    <p:sldId id="438" r:id="rId16"/>
    <p:sldId id="410" r:id="rId17"/>
    <p:sldId id="417" r:id="rId18"/>
    <p:sldId id="418" r:id="rId19"/>
    <p:sldId id="471" r:id="rId20"/>
    <p:sldId id="420" r:id="rId21"/>
    <p:sldId id="473" r:id="rId22"/>
    <p:sldId id="474" r:id="rId23"/>
    <p:sldId id="475" r:id="rId24"/>
    <p:sldId id="476" r:id="rId25"/>
    <p:sldId id="421" r:id="rId26"/>
    <p:sldId id="445" r:id="rId27"/>
    <p:sldId id="507" r:id="rId28"/>
    <p:sldId id="519" r:id="rId29"/>
    <p:sldId id="477" r:id="rId30"/>
    <p:sldId id="478" r:id="rId31"/>
    <p:sldId id="479" r:id="rId32"/>
    <p:sldId id="450" r:id="rId33"/>
    <p:sldId id="508" r:id="rId34"/>
    <p:sldId id="509" r:id="rId35"/>
    <p:sldId id="510" r:id="rId36"/>
    <p:sldId id="511" r:id="rId37"/>
    <p:sldId id="512" r:id="rId38"/>
    <p:sldId id="515" r:id="rId39"/>
    <p:sldId id="516" r:id="rId40"/>
    <p:sldId id="518" r:id="rId41"/>
    <p:sldId id="485" r:id="rId42"/>
    <p:sldId id="496" r:id="rId43"/>
    <p:sldId id="497" r:id="rId44"/>
    <p:sldId id="488" r:id="rId45"/>
    <p:sldId id="490" r:id="rId46"/>
    <p:sldId id="499" r:id="rId47"/>
    <p:sldId id="491" r:id="rId48"/>
    <p:sldId id="492" r:id="rId49"/>
    <p:sldId id="435" r:id="rId50"/>
  </p:sldIdLst>
  <p:sldSz cx="9144000" cy="6858000" type="screen4x3"/>
  <p:notesSz cx="7102475" cy="10234613"/>
  <p:custDataLst>
    <p:tags r:id="rId5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0000FF"/>
    <a:srgbClr val="FF0000"/>
    <a:srgbClr val="66FF33"/>
    <a:srgbClr val="00FF00"/>
    <a:srgbClr val="33CC33"/>
    <a:srgbClr val="CB3A13"/>
    <a:srgbClr val="B3A6FE"/>
    <a:srgbClr val="D1C8DE"/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86689" autoAdjust="0"/>
  </p:normalViewPr>
  <p:slideViewPr>
    <p:cSldViewPr>
      <p:cViewPr varScale="1">
        <p:scale>
          <a:sx n="85" d="100"/>
          <a:sy n="85" d="100"/>
        </p:scale>
        <p:origin x="-1672" y="-1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tags" Target="tags/tag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79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46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correction = correction by tracing out the other </a:t>
            </a:r>
            <a:r>
              <a:rPr lang="en-US" dirty="0" err="1" smtClean="0"/>
              <a:t>qubits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0033CC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B42A-2E98-43F1-8526-F237141A0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3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612E97-B2BE-45BD-AE5B-CD5DFE1E0F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52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0B60-E02F-45C1-A68A-2C093672A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7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749B-3337-4FB0-8BFA-E3CFAF1A2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5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5420-63CA-4C3F-A854-E70A9A426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79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27D2-88A2-4197-B529-DEF01EA26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DBA5-E63B-4651-AD72-77FC730DC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57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6E54-1C03-48BE-9149-90326BA97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CA3D-5B85-4B0C-9DF7-C43CAFA5B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5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6D70-6224-41BF-A433-4465DDF09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71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3606-E14B-4E50-B04E-BD167AD2B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0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A43D-86BD-42AB-ABAC-598D3E5E4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11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37B9-E374-4B19-B625-CE5DBB7669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77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F4E8-AA1C-43B8-AEAF-FB313A364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64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0033CC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B42A-2E98-43F1-8526-F237141A0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612E97-B2BE-45BD-AE5B-CD5DFE1E0F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0B60-E02F-45C1-A68A-2C093672A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11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749B-3337-4FB0-8BFA-E3CFAF1A2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63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5420-63CA-4C3F-A854-E70A9A426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92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27D2-88A2-4197-B529-DEF01EA26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4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DBA5-E63B-4651-AD72-77FC730DC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40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6E54-1C03-48BE-9149-90326BA97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28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CA3D-5B85-4B0C-9DF7-C43CAFA5B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45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6D70-6224-41BF-A433-4465DDF09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69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3606-E14B-4E50-B04E-BD167AD2B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28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A43D-86BD-42AB-ABAC-598D3E5E4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37B9-E374-4B19-B625-CE5DBB7669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25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F4E8-AA1C-43B8-AEAF-FB313A364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31.03.14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612E97-B2BE-45BD-AE5B-CD5DFE1E0FC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612E97-B2BE-45BD-AE5B-CD5DFE1E0FC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emf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9.xml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10" Type="http://schemas.openxmlformats.org/officeDocument/2006/relationships/tags" Target="../tags/tag31.xml"/><Relationship Id="rId11" Type="http://schemas.openxmlformats.org/officeDocument/2006/relationships/tags" Target="../tags/tag32.xml"/><Relationship Id="rId12" Type="http://schemas.openxmlformats.org/officeDocument/2006/relationships/tags" Target="../tags/tag33.xml"/><Relationship Id="rId13" Type="http://schemas.openxmlformats.org/officeDocument/2006/relationships/tags" Target="../tags/tag34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44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13.jpe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10" Type="http://schemas.openxmlformats.org/officeDocument/2006/relationships/tags" Target="../tags/tag44.xml"/><Relationship Id="rId11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1.xml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39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13.jpeg"/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Relationship Id="rId8" Type="http://schemas.openxmlformats.org/officeDocument/2006/relationships/image" Target="../media/image37.png"/><Relationship Id="rId9" Type="http://schemas.openxmlformats.org/officeDocument/2006/relationships/image" Target="../media/image54.png"/><Relationship Id="rId10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60.pn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58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59.png"/><Relationship Id="rId13" Type="http://schemas.openxmlformats.org/officeDocument/2006/relationships/image" Target="../media/image26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.xml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24.png"/><Relationship Id="rId8" Type="http://schemas.openxmlformats.org/officeDocument/2006/relationships/image" Target="../media/image59.png"/><Relationship Id="rId9" Type="http://schemas.openxmlformats.org/officeDocument/2006/relationships/image" Target="../media/image26.png"/><Relationship Id="rId10" Type="http://schemas.openxmlformats.org/officeDocument/2006/relationships/image" Target="../media/image64.pn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24.png"/><Relationship Id="rId9" Type="http://schemas.openxmlformats.org/officeDocument/2006/relationships/image" Target="../media/image59.png"/><Relationship Id="rId10" Type="http://schemas.openxmlformats.org/officeDocument/2006/relationships/image" Target="../media/image64.png"/><Relationship Id="rId11" Type="http://schemas.openxmlformats.org/officeDocument/2006/relationships/image" Target="../media/image26.png"/><Relationship Id="rId1" Type="http://schemas.openxmlformats.org/officeDocument/2006/relationships/tags" Target="../tags/tag65.xml"/><Relationship Id="rId2" Type="http://schemas.openxmlformats.org/officeDocument/2006/relationships/tags" Target="../tags/tag6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emf"/><Relationship Id="rId12" Type="http://schemas.openxmlformats.org/officeDocument/2006/relationships/image" Target="../media/image75.png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jpeg"/><Relationship Id="rId9" Type="http://schemas.openxmlformats.org/officeDocument/2006/relationships/image" Target="../media/image68.png"/><Relationship Id="rId10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68.png"/><Relationship Id="rId13" Type="http://schemas.openxmlformats.org/officeDocument/2006/relationships/image" Target="../media/image76.jpeg"/><Relationship Id="rId14" Type="http://schemas.openxmlformats.org/officeDocument/2006/relationships/image" Target="../media/image75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emf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72.jpe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68.png"/><Relationship Id="rId13" Type="http://schemas.openxmlformats.org/officeDocument/2006/relationships/image" Target="../media/image76.jpeg"/><Relationship Id="rId14" Type="http://schemas.openxmlformats.org/officeDocument/2006/relationships/image" Target="../media/image75.png"/><Relationship Id="rId15" Type="http://schemas.openxmlformats.org/officeDocument/2006/relationships/image" Target="../media/image78.png"/><Relationship Id="rId16" Type="http://schemas.openxmlformats.org/officeDocument/2006/relationships/image" Target="../media/image77.png"/><Relationship Id="rId17" Type="http://schemas.openxmlformats.org/officeDocument/2006/relationships/image" Target="../media/image79.emf"/><Relationship Id="rId1" Type="http://schemas.openxmlformats.org/officeDocument/2006/relationships/tags" Target="../tags/tag80.xml"/><Relationship Id="rId2" Type="http://schemas.openxmlformats.org/officeDocument/2006/relationships/tags" Target="../tags/tag81.xml"/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72.jpe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20" Type="http://schemas.openxmlformats.org/officeDocument/2006/relationships/image" Target="../media/image81.png"/><Relationship Id="rId21" Type="http://schemas.openxmlformats.org/officeDocument/2006/relationships/image" Target="../media/image82.png"/><Relationship Id="rId22" Type="http://schemas.openxmlformats.org/officeDocument/2006/relationships/image" Target="../media/image83.png"/><Relationship Id="rId23" Type="http://schemas.openxmlformats.org/officeDocument/2006/relationships/image" Target="../media/image84.png"/><Relationship Id="rId24" Type="http://schemas.openxmlformats.org/officeDocument/2006/relationships/image" Target="../media/image85.png"/><Relationship Id="rId25" Type="http://schemas.openxmlformats.org/officeDocument/2006/relationships/image" Target="../media/image86.png"/><Relationship Id="rId26" Type="http://schemas.openxmlformats.org/officeDocument/2006/relationships/image" Target="../media/image87.png"/><Relationship Id="rId27" Type="http://schemas.openxmlformats.org/officeDocument/2006/relationships/image" Target="../media/image88.png"/><Relationship Id="rId28" Type="http://schemas.openxmlformats.org/officeDocument/2006/relationships/image" Target="../media/image89.png"/><Relationship Id="rId29" Type="http://schemas.openxmlformats.org/officeDocument/2006/relationships/image" Target="../media/image90.png"/><Relationship Id="rId30" Type="http://schemas.openxmlformats.org/officeDocument/2006/relationships/image" Target="../media/image91.png"/><Relationship Id="rId31" Type="http://schemas.openxmlformats.org/officeDocument/2006/relationships/image" Target="../media/image92.png"/><Relationship Id="rId32" Type="http://schemas.openxmlformats.org/officeDocument/2006/relationships/image" Target="../media/image93.png"/><Relationship Id="rId10" Type="http://schemas.openxmlformats.org/officeDocument/2006/relationships/tags" Target="../tags/tag95.xml"/><Relationship Id="rId11" Type="http://schemas.openxmlformats.org/officeDocument/2006/relationships/tags" Target="../tags/tag96.xml"/><Relationship Id="rId12" Type="http://schemas.openxmlformats.org/officeDocument/2006/relationships/tags" Target="../tags/tag97.xml"/><Relationship Id="rId13" Type="http://schemas.openxmlformats.org/officeDocument/2006/relationships/tags" Target="../tags/tag98.xml"/><Relationship Id="rId14" Type="http://schemas.openxmlformats.org/officeDocument/2006/relationships/tags" Target="../tags/tag99.xml"/><Relationship Id="rId15" Type="http://schemas.openxmlformats.org/officeDocument/2006/relationships/slideLayout" Target="../slideLayouts/slideLayout6.xml"/><Relationship Id="rId16" Type="http://schemas.openxmlformats.org/officeDocument/2006/relationships/image" Target="../media/image72.jpe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80.png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tags" Target="../tags/tag9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" Type="http://schemas.openxmlformats.org/officeDocument/2006/relationships/tags" Target="../tags/tag100.xml"/><Relationship Id="rId2" Type="http://schemas.openxmlformats.org/officeDocument/2006/relationships/tags" Target="../tags/tag101.xml"/><Relationship Id="rId3" Type="http://schemas.openxmlformats.org/officeDocument/2006/relationships/tags" Target="../tags/tag102.xml"/><Relationship Id="rId4" Type="http://schemas.openxmlformats.org/officeDocument/2006/relationships/tags" Target="../tags/tag103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4" Type="http://schemas.openxmlformats.org/officeDocument/2006/relationships/slideLayout" Target="../slideLayouts/slideLayout44.xml"/><Relationship Id="rId5" Type="http://schemas.openxmlformats.org/officeDocument/2006/relationships/image" Target="../media/image76.jpe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72.jpe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" Type="http://schemas.openxmlformats.org/officeDocument/2006/relationships/tags" Target="../tags/tag104.xml"/><Relationship Id="rId2" Type="http://schemas.openxmlformats.org/officeDocument/2006/relationships/tags" Target="../tags/tag10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4" Type="http://schemas.openxmlformats.org/officeDocument/2006/relationships/slideLayout" Target="../slideLayouts/slideLayout44.xml"/><Relationship Id="rId5" Type="http://schemas.openxmlformats.org/officeDocument/2006/relationships/image" Target="../media/image76.jpe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72.jpe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" Type="http://schemas.openxmlformats.org/officeDocument/2006/relationships/tags" Target="../tags/tag107.xml"/><Relationship Id="rId2" Type="http://schemas.openxmlformats.org/officeDocument/2006/relationships/tags" Target="../tags/tag10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2.xml"/><Relationship Id="rId7" Type="http://schemas.openxmlformats.org/officeDocument/2006/relationships/image" Target="../media/image72.jpe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" Type="http://schemas.openxmlformats.org/officeDocument/2006/relationships/tags" Target="../tags/tag110.xml"/><Relationship Id="rId2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" Type="http://schemas.openxmlformats.org/officeDocument/2006/relationships/tags" Target="../tags/tag114.xml"/><Relationship Id="rId2" Type="http://schemas.openxmlformats.org/officeDocument/2006/relationships/tags" Target="../tags/tag1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64.png"/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16.png"/><Relationship Id="rId13" Type="http://schemas.openxmlformats.org/officeDocument/2006/relationships/image" Target="../media/image29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16.png"/><Relationship Id="rId9" Type="http://schemas.openxmlformats.org/officeDocument/2006/relationships/image" Target="../media/image29.png"/><Relationship Id="rId10" Type="http://schemas.openxmlformats.org/officeDocument/2006/relationships/image" Target="../media/image32.jpg"/><Relationship Id="rId11" Type="http://schemas.openxmlformats.org/officeDocument/2006/relationships/image" Target="../media/image33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208590"/>
            <a:ext cx="8143932" cy="2500330"/>
          </a:xfrm>
        </p:spPr>
        <p:txBody>
          <a:bodyPr/>
          <a:lstStyle/>
          <a:p>
            <a:r>
              <a:rPr lang="de-DE" sz="4800" dirty="0" smtClean="0">
                <a:solidFill>
                  <a:schemeClr val="tx1"/>
                </a:solidFill>
                <a:latin typeface="+mj-lt"/>
              </a:rPr>
              <a:t>Position-</a:t>
            </a:r>
            <a:r>
              <a:rPr lang="de-DE" sz="48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4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de-DE" sz="4800" dirty="0" smtClean="0">
                <a:solidFill>
                  <a:schemeClr val="tx1"/>
                </a:solidFill>
                <a:latin typeface="+mj-lt"/>
              </a:rPr>
            </a:br>
            <a:r>
              <a:rPr lang="de-DE" sz="4800" dirty="0" smtClean="0">
                <a:solidFill>
                  <a:schemeClr val="tx1"/>
                </a:solidFill>
                <a:latin typeface="+mj-lt"/>
              </a:rPr>
              <a:t>Quantum </a:t>
            </a:r>
            <a:r>
              <a:rPr lang="de-DE" sz="4800" dirty="0" err="1" smtClean="0">
                <a:solidFill>
                  <a:schemeClr val="tx1"/>
                </a:solidFill>
                <a:latin typeface="+mj-lt"/>
              </a:rPr>
              <a:t>Cryptography</a:t>
            </a:r>
            <a:endParaRPr lang="de-DE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517232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924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Christian Schaffner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ILLC, University of Amsterdam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293096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1409290" cy="1524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085184"/>
            <a:ext cx="8210872" cy="146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Amsterdam Quantum Logic Workshop</a:t>
            </a:r>
          </a:p>
          <a:p>
            <a:pPr algn="l"/>
            <a:r>
              <a:rPr lang="en-US" sz="2600" i="1" dirty="0">
                <a:solidFill>
                  <a:schemeClr val="tx2"/>
                </a:solidFill>
              </a:rPr>
              <a:t>VOC </a:t>
            </a:r>
            <a:r>
              <a:rPr lang="en-US" sz="2600" i="1" dirty="0" err="1">
                <a:solidFill>
                  <a:schemeClr val="tx2"/>
                </a:solidFill>
              </a:rPr>
              <a:t>zaal</a:t>
            </a:r>
            <a:r>
              <a:rPr lang="en-US" sz="2600" i="1" dirty="0">
                <a:solidFill>
                  <a:schemeClr val="tx2"/>
                </a:solidFill>
              </a:rPr>
              <a:t>, </a:t>
            </a:r>
            <a:r>
              <a:rPr lang="en-US" sz="2600" i="1" dirty="0" err="1">
                <a:solidFill>
                  <a:schemeClr val="tx2"/>
                </a:solidFill>
              </a:rPr>
              <a:t>Oost-Indisch</a:t>
            </a:r>
            <a:r>
              <a:rPr lang="en-US" sz="2600" i="1" dirty="0">
                <a:solidFill>
                  <a:schemeClr val="tx2"/>
                </a:solidFill>
              </a:rPr>
              <a:t> </a:t>
            </a:r>
            <a:r>
              <a:rPr lang="en-US" sz="2600" i="1" dirty="0" err="1">
                <a:solidFill>
                  <a:schemeClr val="tx2"/>
                </a:solidFill>
              </a:rPr>
              <a:t>Huis</a:t>
            </a:r>
            <a:endParaRPr lang="en-US" sz="2600" i="1" dirty="0" smtClean="0">
              <a:solidFill>
                <a:schemeClr val="tx2"/>
              </a:solidFill>
            </a:endParaRP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Tuesday, 1 April 2014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Notation &amp; Quantum Teleportation</a:t>
            </a:r>
            <a:endParaRPr lang="fr-CH" sz="3300" dirty="0" smtClean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Position-Based Cryptography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No-Go Theorem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Garden-Hose Model</a:t>
            </a:r>
            <a:endParaRPr lang="de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1651000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09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247956" cy="5909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to Convince Someone of Your Presence at a Location</a:t>
            </a:r>
            <a:endParaRPr lang="en-US" sz="3000" dirty="0"/>
          </a:p>
        </p:txBody>
      </p:sp>
      <p:pic>
        <p:nvPicPr>
          <p:cNvPr id="4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04" y="872489"/>
            <a:ext cx="7162800" cy="54795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0188" y="2196584"/>
            <a:ext cx="40590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The Great Moon Landing Hoax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0652" y="6477000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http://www.unmuseum.org/moonhoax.htm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7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Prove you are at a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certain location</a:t>
            </a:r>
            <a:r>
              <a:rPr lang="en-US" sz="26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launching</a:t>
            </a:r>
            <a:r>
              <a:rPr lang="en-US" sz="2600" dirty="0">
                <a:cs typeface="Arial" charset="0"/>
              </a:rPr>
              <a:t>-missile command comes from within the </a:t>
            </a:r>
            <a:r>
              <a:rPr lang="en-US" sz="2600" dirty="0" smtClean="0">
                <a:cs typeface="Arial" charset="0"/>
              </a:rPr>
              <a:t>military headquarters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talking to </a:t>
            </a:r>
            <a:r>
              <a:rPr lang="en-US" sz="2600" dirty="0" smtClean="0">
                <a:cs typeface="Arial" charset="0"/>
              </a:rPr>
              <a:t>the correct country 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pizza delivery </a:t>
            </a:r>
            <a:r>
              <a:rPr lang="en-US" sz="2600" dirty="0" smtClean="0">
                <a:cs typeface="Arial" charset="0"/>
              </a:rPr>
              <a:t>problem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0000FF"/>
                </a:solidFill>
                <a:cs typeface="Arial" charset="0"/>
              </a:rPr>
              <a:t>building block </a:t>
            </a:r>
            <a:r>
              <a:rPr lang="en-US" sz="2600" dirty="0">
                <a:cs typeface="Arial" charset="0"/>
              </a:rPr>
              <a:t>for </a:t>
            </a:r>
            <a:r>
              <a:rPr lang="en-US" sz="2600" dirty="0" smtClean="0">
                <a:cs typeface="Arial" charset="0"/>
              </a:rPr>
              <a:t>advanced cryptographic tasks: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authentication, position-based key-exchange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can </a:t>
            </a:r>
            <a:r>
              <a:rPr lang="en-US" sz="2600" dirty="0">
                <a:cs typeface="Arial" charset="0"/>
              </a:rPr>
              <a:t>only decipher message at specific </a:t>
            </a:r>
            <a:r>
              <a:rPr lang="en-US" sz="2600" dirty="0" smtClean="0">
                <a:cs typeface="Arial" charset="0"/>
              </a:rPr>
              <a:t>location</a:t>
            </a: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085184"/>
            <a:ext cx="8640960" cy="15121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[Brands </a:t>
            </a:r>
            <a:r>
              <a:rPr lang="en-US" sz="2800" dirty="0" err="1" smtClean="0">
                <a:cs typeface="Arial" charset="0"/>
              </a:rPr>
              <a:t>Chaum</a:t>
            </a:r>
            <a:r>
              <a:rPr lang="en-US" sz="2800" dirty="0" smtClean="0">
                <a:cs typeface="Arial" charset="0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5445224"/>
            <a:ext cx="8352928" cy="12515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</a:t>
            </a:r>
          </a:p>
          <a:p>
            <a:pPr marL="342900" lvl="0" indent="-342900" algn="ctr">
              <a:spcBef>
                <a:spcPct val="20000"/>
              </a:spcBef>
              <a:buClr>
                <a:srgbClr val="4F81BD"/>
              </a:buClr>
              <a:buSzPct val="65000"/>
              <a:defRPr/>
            </a:pPr>
            <a:r>
              <a:rPr lang="de-CH" sz="2000" dirty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20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09]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Equivalent Attacking Game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33164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independent messages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x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y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classical 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5" name="Group 184"/>
          <p:cNvGrpSpPr/>
          <p:nvPr/>
        </p:nvGrpSpPr>
        <p:grpSpPr>
          <a:xfrm>
            <a:off x="2555776" y="2564904"/>
            <a:ext cx="360040" cy="720080"/>
            <a:chOff x="2627784" y="3717032"/>
            <a:chExt cx="360040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0" name="Picture 18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94" name="Group 193"/>
          <p:cNvGrpSpPr/>
          <p:nvPr/>
        </p:nvGrpSpPr>
        <p:grpSpPr>
          <a:xfrm>
            <a:off x="6228184" y="2636912"/>
            <a:ext cx="242433" cy="720080"/>
            <a:chOff x="6228184" y="3789040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6" name="Picture 19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" name="TextBox 2"/>
          <p:cNvSpPr txBox="1"/>
          <p:nvPr/>
        </p:nvSpPr>
        <p:spPr bwMode="auto">
          <a:xfrm>
            <a:off x="2895600" y="2420888"/>
            <a:ext cx="3359150" cy="100533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4088" y="2348880"/>
              <a:ext cx="44310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895600" y="2348880"/>
            <a:ext cx="3359150" cy="1077342"/>
            <a:chOff x="2895600" y="2348880"/>
            <a:chExt cx="3359150" cy="1077342"/>
          </a:xfrm>
        </p:grpSpPr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2348880"/>
              <a:ext cx="479108" cy="23955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9" descr="doll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04248" y="4581128"/>
            <a:ext cx="1944216" cy="178877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348880"/>
            <a:ext cx="581774" cy="1711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720" y="2348880"/>
            <a:ext cx="545360" cy="238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89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but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possible</a:t>
            </a:r>
            <a:r>
              <a:rPr lang="en-US" sz="2800" dirty="0" smtClean="0">
                <a:cs typeface="Arial" charset="0"/>
              </a:rPr>
              <a:t> with entanglement!!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50" name="Picture 9" descr="dol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4581128"/>
            <a:ext cx="1944216" cy="1788772"/>
          </a:xfrm>
          <a:prstGeom prst="rect">
            <a:avLst/>
          </a:prstGeom>
          <a:noFill/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974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done if b=1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627784" y="4005064"/>
            <a:ext cx="3024336" cy="720080"/>
            <a:chOff x="2627784" y="4005064"/>
            <a:chExt cx="3024336" cy="720080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293096"/>
              <a:ext cx="3024336" cy="43204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1" name="Group 97"/>
          <p:cNvGrpSpPr/>
          <p:nvPr/>
        </p:nvGrpSpPr>
        <p:grpSpPr>
          <a:xfrm>
            <a:off x="5580112" y="23756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/>
          <p:nvPr/>
        </p:nvGrpSpPr>
        <p:grpSpPr bwMode="auto">
          <a:xfrm>
            <a:off x="6084168" y="2924943"/>
            <a:ext cx="2089522" cy="3024337"/>
            <a:chOff x="4858072" y="1484783"/>
            <a:chExt cx="2089522" cy="3024337"/>
          </a:xfrm>
        </p:grpSpPr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5506144" y="3573016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8" name="Line 89"/>
            <p:cNvSpPr>
              <a:spLocks noChangeShapeType="1"/>
            </p:cNvSpPr>
            <p:nvPr/>
          </p:nvSpPr>
          <p:spPr bwMode="auto">
            <a:xfrm flipH="1" flipV="1">
              <a:off x="4858072" y="1484783"/>
              <a:ext cx="1010072" cy="2088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90"/>
            <p:cNvSpPr>
              <a:spLocks noChangeShapeType="1"/>
            </p:cNvSpPr>
            <p:nvPr/>
          </p:nvSpPr>
          <p:spPr bwMode="auto">
            <a:xfrm flipH="1">
              <a:off x="6372919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85457" y="4005064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41441" y="3789040"/>
              <a:ext cx="362968" cy="25926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97"/>
          <p:cNvGrpSpPr/>
          <p:nvPr/>
        </p:nvGrpSpPr>
        <p:grpSpPr>
          <a:xfrm>
            <a:off x="8388424" y="508518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69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1969: Man on the Moon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de-CH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http://www.unmuseum.org/moonhoax.htm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445224"/>
            <a:ext cx="8496944" cy="108012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correct person can reconstruct the </a:t>
            </a:r>
            <a:r>
              <a:rPr lang="en-US" sz="2800" dirty="0" err="1" smtClean="0">
                <a:cs typeface="Arial" charset="0"/>
              </a:rPr>
              <a:t>qubit</a:t>
            </a:r>
            <a:r>
              <a:rPr lang="en-US" sz="2800" dirty="0" smtClean="0">
                <a:cs typeface="Arial" charset="0"/>
              </a:rPr>
              <a:t> in time!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scheme is completely broken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3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4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7784" y="4005064"/>
            <a:ext cx="3168352" cy="936104"/>
            <a:chOff x="2627784" y="4005064"/>
            <a:chExt cx="3168352" cy="936104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149080"/>
              <a:ext cx="3168352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9732" y="2320508"/>
            <a:ext cx="676444" cy="676444"/>
            <a:chOff x="6847884" y="2392516"/>
            <a:chExt cx="676444" cy="676444"/>
          </a:xfrm>
        </p:grpSpPr>
        <p:grpSp>
          <p:nvGrpSpPr>
            <p:cNvPr id="52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13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2239372" y="2996952"/>
            <a:ext cx="676444" cy="676444"/>
            <a:chOff x="6847884" y="2392516"/>
            <a:chExt cx="676444" cy="676444"/>
          </a:xfrm>
        </p:grpSpPr>
        <p:grpSp>
          <p:nvGrpSpPr>
            <p:cNvPr id="57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5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7378724" y="2060848"/>
            <a:ext cx="937692" cy="1849348"/>
            <a:chOff x="1041648" y="2276872"/>
            <a:chExt cx="937692" cy="1849348"/>
          </a:xfrm>
        </p:grpSpPr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66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sp>
        <p:nvSpPr>
          <p:cNvPr id="74" name="Arc 73"/>
          <p:cNvSpPr/>
          <p:nvPr/>
        </p:nvSpPr>
        <p:spPr bwMode="auto">
          <a:xfrm rot="10800000" flipH="1">
            <a:off x="6010572" y="2708920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5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3068960"/>
            <a:ext cx="72008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2627784" y="3789040"/>
            <a:ext cx="3096344" cy="11521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627784" y="3717032"/>
            <a:ext cx="3096344" cy="122413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27784" y="3717032"/>
            <a:ext cx="3096344" cy="1224136"/>
            <a:chOff x="2627784" y="3717032"/>
            <a:chExt cx="3096344" cy="1224136"/>
          </a:xfrm>
        </p:grpSpPr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032" y="3717032"/>
              <a:ext cx="798876" cy="48820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H="1">
              <a:off x="2627784" y="4149080"/>
              <a:ext cx="309634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64850" y="2636912"/>
            <a:ext cx="399438" cy="3994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4017008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complicated schemes?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Different schemes </a:t>
            </a:r>
            <a:r>
              <a:rPr lang="en-US" dirty="0" smtClean="0">
                <a:cs typeface="Arial" charset="0"/>
              </a:rPr>
              <a:t>proposed by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Chandran, Fehr, Gelles, Goyal, Ostrovsky [2010]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Malaney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Kent, Munro, Spiller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Lau, Lo [2010]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dirty="0">
                <a:cs typeface="Arial" charset="0"/>
              </a:rPr>
              <a:t>Unfortunately they can all </a:t>
            </a:r>
            <a:r>
              <a:rPr lang="nl-NL" dirty="0" err="1">
                <a:cs typeface="Arial" charset="0"/>
              </a:rPr>
              <a:t>be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 smtClean="0">
                <a:cs typeface="Arial" charset="0"/>
              </a:rPr>
              <a:t>broken</a:t>
            </a:r>
            <a:r>
              <a:rPr lang="nl-NL" dirty="0" smtClean="0">
                <a:cs typeface="Arial" charset="0"/>
              </a:rPr>
              <a:t>!</a:t>
            </a:r>
            <a:endParaRPr lang="nl-NL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general 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no-go </a:t>
            </a:r>
            <a:r>
              <a:rPr lang="nl-NL" sz="2800" dirty="0" err="1" smtClean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nl-NL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nl-NL" sz="2800" dirty="0" smtClean="0">
                <a:cs typeface="Arial" charset="0"/>
              </a:rPr>
              <a:t>[</a:t>
            </a:r>
            <a:r>
              <a:rPr lang="nl-NL" sz="2800" dirty="0" err="1">
                <a:cs typeface="Arial" charset="0"/>
              </a:rPr>
              <a:t>Buhrman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Chandran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Fehr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Gelles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Goyal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Ostrovsky</a:t>
            </a:r>
            <a:r>
              <a:rPr lang="nl-NL" sz="2800" dirty="0" smtClean="0">
                <a:cs typeface="Arial" charset="0"/>
              </a:rPr>
              <a:t>, S 2010]</a:t>
            </a:r>
            <a:endParaRPr lang="nl-NL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7"/>
          <p:cNvGrpSpPr/>
          <p:nvPr/>
        </p:nvGrpSpPr>
        <p:grpSpPr>
          <a:xfrm>
            <a:off x="4355976" y="3717032"/>
            <a:ext cx="648072" cy="792088"/>
            <a:chOff x="8316416" y="2754640"/>
            <a:chExt cx="648072" cy="792088"/>
          </a:xfrm>
        </p:grpSpPr>
        <p:sp>
          <p:nvSpPr>
            <p:cNvPr id="158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General Single-Round Scheme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589240"/>
            <a:ext cx="8496944" cy="11521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3995936" y="764704"/>
            <a:ext cx="1080120" cy="1644690"/>
            <a:chOff x="3995936" y="923682"/>
            <a:chExt cx="1080120" cy="1644690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923682"/>
              <a:ext cx="1080120" cy="1309108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381525" y="836712"/>
            <a:ext cx="949021" cy="1584176"/>
            <a:chOff x="5764661" y="984196"/>
            <a:chExt cx="949021" cy="158417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61" y="984196"/>
              <a:ext cx="949021" cy="1220668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17"/>
          <p:cNvGrpSpPr/>
          <p:nvPr/>
        </p:nvGrpSpPr>
        <p:grpSpPr>
          <a:xfrm>
            <a:off x="4251960" y="2492896"/>
            <a:ext cx="648072" cy="792088"/>
            <a:chOff x="8316416" y="2754640"/>
            <a:chExt cx="648072" cy="792088"/>
          </a:xfrm>
        </p:grpSpPr>
        <p:sp>
          <p:nvSpPr>
            <p:cNvPr id="19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7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7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in 1 Round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005064"/>
            <a:ext cx="849694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tricky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back-and-forth teleportation </a:t>
            </a:r>
            <a:r>
              <a:rPr lang="en-US" sz="2800" dirty="0" smtClean="0">
                <a:cs typeface="Arial" charset="0"/>
              </a:rPr>
              <a:t>[</a:t>
            </a:r>
            <a:r>
              <a:rPr lang="en-US" sz="2800" dirty="0" err="1" smtClean="0">
                <a:cs typeface="Arial" charset="0"/>
              </a:rPr>
              <a:t>Vaidman</a:t>
            </a:r>
            <a:r>
              <a:rPr lang="en-US" sz="2800" dirty="0" smtClean="0">
                <a:cs typeface="Arial" charset="0"/>
              </a:rPr>
              <a:t> 03]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using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double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exponential amount</a:t>
            </a:r>
            <a:r>
              <a:rPr lang="en-US" sz="2800" dirty="0" smtClean="0">
                <a:cs typeface="Arial" charset="0"/>
              </a:rPr>
              <a:t> of EPR pairs, players succeed with probability arbitrarily close to 1</a:t>
            </a:r>
            <a:endParaRPr lang="en-US" sz="2800" dirty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improved to </a:t>
            </a:r>
            <a:r>
              <a:rPr lang="en-US" sz="2800" dirty="0" smtClean="0">
                <a:cs typeface="Arial" charset="0"/>
              </a:rPr>
              <a:t>exponential in </a:t>
            </a:r>
            <a:r>
              <a:rPr lang="en-US" sz="2800" dirty="0">
                <a:cs typeface="Arial" charset="0"/>
              </a:rPr>
              <a:t>[</a:t>
            </a:r>
            <a:r>
              <a:rPr lang="en-US" sz="2800" dirty="0" err="1" smtClean="0">
                <a:cs typeface="Arial" charset="0"/>
              </a:rPr>
              <a:t>Beigi</a:t>
            </a:r>
            <a:r>
              <a:rPr lang="en-US" sz="2800" dirty="0" smtClean="0">
                <a:cs typeface="Arial" charset="0"/>
              </a:rPr>
              <a:t> K</a:t>
            </a:r>
            <a:r>
              <a:rPr lang="de-CH" sz="2800" dirty="0" err="1" smtClean="0">
                <a:cs typeface="Arial" charset="0"/>
              </a:rPr>
              <a:t>önig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>
                <a:cs typeface="Arial" charset="0"/>
              </a:rPr>
              <a:t>‘11</a:t>
            </a:r>
            <a:r>
              <a:rPr lang="de-CH" sz="2800" dirty="0" smtClean="0">
                <a:cs typeface="Arial" charset="0"/>
              </a:rPr>
              <a:t>]</a:t>
            </a:r>
            <a:endParaRPr lang="en-US" sz="2800" dirty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" y="764704"/>
            <a:ext cx="842476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30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3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3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187624" y="1988840"/>
            <a:ext cx="457692" cy="460694"/>
            <a:chOff x="4214810" y="2000240"/>
            <a:chExt cx="457692" cy="460694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5" name="Group 133"/>
          <p:cNvGrpSpPr/>
          <p:nvPr/>
        </p:nvGrpSpPr>
        <p:grpSpPr>
          <a:xfrm>
            <a:off x="7092280" y="2060848"/>
            <a:ext cx="457692" cy="460694"/>
            <a:chOff x="7597837" y="2707419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71" name="Line 7"/>
          <p:cNvSpPr>
            <a:spLocks noChangeShapeType="1"/>
          </p:cNvSpPr>
          <p:nvPr/>
        </p:nvSpPr>
        <p:spPr bwMode="auto">
          <a:xfrm flipH="1">
            <a:off x="2864335" y="2504173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>
            <a:off x="2864336" y="2420888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79" name="Group 28"/>
          <p:cNvGrpSpPr/>
          <p:nvPr/>
        </p:nvGrpSpPr>
        <p:grpSpPr>
          <a:xfrm>
            <a:off x="1187624" y="3140968"/>
            <a:ext cx="457692" cy="460694"/>
            <a:chOff x="4214810" y="2000240"/>
            <a:chExt cx="457692" cy="460694"/>
          </a:xfrm>
        </p:grpSpPr>
        <p:sp>
          <p:nvSpPr>
            <p:cNvPr id="18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6" name="Group 28"/>
          <p:cNvGrpSpPr/>
          <p:nvPr/>
        </p:nvGrpSpPr>
        <p:grpSpPr>
          <a:xfrm>
            <a:off x="7092280" y="3140968"/>
            <a:ext cx="457692" cy="460694"/>
            <a:chOff x="4214810" y="2000240"/>
            <a:chExt cx="457692" cy="460694"/>
          </a:xfrm>
        </p:grpSpPr>
        <p:sp>
          <p:nvSpPr>
            <p:cNvPr id="1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171" grpId="0" animBg="1"/>
      <p:bldP spid="1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Port-Based Teleportation</a:t>
            </a:r>
            <a:endParaRPr lang="en-US" sz="4000" dirty="0"/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23528" y="105273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/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636912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5" name="Group 28"/>
          <p:cNvGrpSpPr/>
          <p:nvPr/>
        </p:nvGrpSpPr>
        <p:grpSpPr>
          <a:xfrm>
            <a:off x="1403648" y="1844824"/>
            <a:ext cx="457692" cy="460694"/>
            <a:chOff x="4214810" y="2000240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8" name="Group 133"/>
          <p:cNvGrpSpPr/>
          <p:nvPr/>
        </p:nvGrpSpPr>
        <p:grpSpPr>
          <a:xfrm>
            <a:off x="6084168" y="2420888"/>
            <a:ext cx="457692" cy="460694"/>
            <a:chOff x="7597837" y="2707419"/>
            <a:chExt cx="457692" cy="460694"/>
          </a:xfrm>
        </p:grpSpPr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52" y="3140968"/>
            <a:ext cx="961748" cy="1972862"/>
            <a:chOff x="2339752" y="3140968"/>
            <a:chExt cx="961748" cy="1972862"/>
          </a:xfrm>
        </p:grpSpPr>
        <p:grpSp>
          <p:nvGrpSpPr>
            <p:cNvPr id="78" name="Group 172"/>
            <p:cNvGrpSpPr/>
            <p:nvPr/>
          </p:nvGrpSpPr>
          <p:grpSpPr>
            <a:xfrm>
              <a:off x="2339752" y="3140968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3" name="Group 172"/>
            <p:cNvGrpSpPr/>
            <p:nvPr/>
          </p:nvGrpSpPr>
          <p:grpSpPr>
            <a:xfrm>
              <a:off x="2339752" y="364502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1" name="Group 172"/>
            <p:cNvGrpSpPr/>
            <p:nvPr/>
          </p:nvGrpSpPr>
          <p:grpSpPr>
            <a:xfrm>
              <a:off x="2339752" y="4149080"/>
              <a:ext cx="457692" cy="460694"/>
              <a:chOff x="3731760" y="2948800"/>
              <a:chExt cx="457692" cy="460694"/>
            </a:xfrm>
          </p:grpSpPr>
          <p:sp>
            <p:nvSpPr>
              <p:cNvPr id="13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6" name="Group 172"/>
            <p:cNvGrpSpPr/>
            <p:nvPr/>
          </p:nvGrpSpPr>
          <p:grpSpPr>
            <a:xfrm>
              <a:off x="2339752" y="4653136"/>
              <a:ext cx="457692" cy="460694"/>
              <a:chOff x="3731760" y="294880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0" name="Group 172"/>
            <p:cNvGrpSpPr/>
            <p:nvPr/>
          </p:nvGrpSpPr>
          <p:grpSpPr>
            <a:xfrm>
              <a:off x="2843808" y="3140968"/>
              <a:ext cx="457692" cy="460694"/>
              <a:chOff x="3731760" y="2948800"/>
              <a:chExt cx="457692" cy="460694"/>
            </a:xfrm>
          </p:grpSpPr>
          <p:sp>
            <p:nvSpPr>
              <p:cNvPr id="16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4" name="Group 172"/>
            <p:cNvGrpSpPr/>
            <p:nvPr/>
          </p:nvGrpSpPr>
          <p:grpSpPr>
            <a:xfrm>
              <a:off x="2843808" y="3645024"/>
              <a:ext cx="457692" cy="460694"/>
              <a:chOff x="3731760" y="2948800"/>
              <a:chExt cx="457692" cy="460694"/>
            </a:xfrm>
          </p:grpSpPr>
          <p:sp>
            <p:nvSpPr>
              <p:cNvPr id="18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88" name="Group 172"/>
            <p:cNvGrpSpPr/>
            <p:nvPr/>
          </p:nvGrpSpPr>
          <p:grpSpPr>
            <a:xfrm>
              <a:off x="2843808" y="4149080"/>
              <a:ext cx="457692" cy="460694"/>
              <a:chOff x="3731760" y="2948800"/>
              <a:chExt cx="457692" cy="460694"/>
            </a:xfrm>
          </p:grpSpPr>
          <p:sp>
            <p:nvSpPr>
              <p:cNvPr id="1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02" name="Group 172"/>
            <p:cNvGrpSpPr/>
            <p:nvPr/>
          </p:nvGrpSpPr>
          <p:grpSpPr>
            <a:xfrm>
              <a:off x="2843808" y="4653136"/>
              <a:ext cx="457692" cy="460694"/>
              <a:chOff x="3731760" y="2948800"/>
              <a:chExt cx="457692" cy="460694"/>
            </a:xfrm>
          </p:grpSpPr>
          <p:sp>
            <p:nvSpPr>
              <p:cNvPr id="20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31640" y="3068960"/>
            <a:ext cx="6264696" cy="2160240"/>
            <a:chOff x="1331640" y="3068960"/>
            <a:chExt cx="6264696" cy="2160240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3887924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9" name="Group 173"/>
            <p:cNvGrpSpPr/>
            <p:nvPr/>
          </p:nvGrpSpPr>
          <p:grpSpPr>
            <a:xfrm>
              <a:off x="5580112" y="3140968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3887924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4" name="Group 173"/>
            <p:cNvGrpSpPr/>
            <p:nvPr/>
          </p:nvGrpSpPr>
          <p:grpSpPr>
            <a:xfrm>
              <a:off x="5580112" y="364502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27" name="Oval 54"/>
            <p:cNvSpPr>
              <a:spLocks noChangeArrowheads="1"/>
            </p:cNvSpPr>
            <p:nvPr/>
          </p:nvSpPr>
          <p:spPr bwMode="auto">
            <a:xfrm rot="16200000">
              <a:off x="3887924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2" name="Group 173"/>
            <p:cNvGrpSpPr/>
            <p:nvPr/>
          </p:nvGrpSpPr>
          <p:grpSpPr>
            <a:xfrm>
              <a:off x="5580112" y="4149080"/>
              <a:ext cx="457692" cy="460694"/>
              <a:chOff x="3731760" y="2948800"/>
              <a:chExt cx="457692" cy="460694"/>
            </a:xfrm>
          </p:grpSpPr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45" name="Oval 54"/>
            <p:cNvSpPr>
              <a:spLocks noChangeArrowheads="1"/>
            </p:cNvSpPr>
            <p:nvPr/>
          </p:nvSpPr>
          <p:spPr bwMode="auto">
            <a:xfrm rot="16200000">
              <a:off x="3887924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3"/>
            <p:cNvGrpSpPr/>
            <p:nvPr/>
          </p:nvGrpSpPr>
          <p:grpSpPr>
            <a:xfrm>
              <a:off x="5580112" y="4653136"/>
              <a:ext cx="457692" cy="460694"/>
              <a:chOff x="3731760" y="2948800"/>
              <a:chExt cx="457692" cy="460694"/>
            </a:xfrm>
          </p:grpSpPr>
          <p:sp>
            <p:nvSpPr>
              <p:cNvPr id="14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59" name="Oval 54"/>
            <p:cNvSpPr>
              <a:spLocks noChangeArrowheads="1"/>
            </p:cNvSpPr>
            <p:nvPr/>
          </p:nvSpPr>
          <p:spPr bwMode="auto">
            <a:xfrm rot="16200000">
              <a:off x="4391980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3"/>
            <p:cNvGrpSpPr/>
            <p:nvPr/>
          </p:nvGrpSpPr>
          <p:grpSpPr>
            <a:xfrm>
              <a:off x="6084168" y="3140968"/>
              <a:ext cx="457692" cy="460694"/>
              <a:chOff x="3731760" y="2948800"/>
              <a:chExt cx="457692" cy="460694"/>
            </a:xfrm>
          </p:grpSpPr>
          <p:sp>
            <p:nvSpPr>
              <p:cNvPr id="16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73" name="Oval 54"/>
            <p:cNvSpPr>
              <a:spLocks noChangeArrowheads="1"/>
            </p:cNvSpPr>
            <p:nvPr/>
          </p:nvSpPr>
          <p:spPr bwMode="auto">
            <a:xfrm rot="16200000">
              <a:off x="4391980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75" name="Group 173"/>
            <p:cNvGrpSpPr/>
            <p:nvPr/>
          </p:nvGrpSpPr>
          <p:grpSpPr>
            <a:xfrm>
              <a:off x="6084168" y="3645024"/>
              <a:ext cx="457692" cy="460694"/>
              <a:chOff x="3731760" y="2948800"/>
              <a:chExt cx="457692" cy="460694"/>
            </a:xfrm>
          </p:grpSpPr>
          <p:sp>
            <p:nvSpPr>
              <p:cNvPr id="17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 rot="16200000">
              <a:off x="4391980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89" name="Group 173"/>
            <p:cNvGrpSpPr/>
            <p:nvPr/>
          </p:nvGrpSpPr>
          <p:grpSpPr>
            <a:xfrm>
              <a:off x="6084168" y="4149080"/>
              <a:ext cx="457692" cy="460694"/>
              <a:chOff x="3731760" y="2948800"/>
              <a:chExt cx="457692" cy="460694"/>
            </a:xfrm>
          </p:grpSpPr>
          <p:sp>
            <p:nvSpPr>
              <p:cNvPr id="1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01" name="Oval 54"/>
            <p:cNvSpPr>
              <a:spLocks noChangeArrowheads="1"/>
            </p:cNvSpPr>
            <p:nvPr/>
          </p:nvSpPr>
          <p:spPr bwMode="auto">
            <a:xfrm rot="16200000">
              <a:off x="4391980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03" name="Group 173"/>
            <p:cNvGrpSpPr/>
            <p:nvPr/>
          </p:nvGrpSpPr>
          <p:grpSpPr>
            <a:xfrm>
              <a:off x="6084168" y="4653136"/>
              <a:ext cx="457692" cy="460694"/>
              <a:chOff x="3731760" y="2948800"/>
              <a:chExt cx="457692" cy="460694"/>
            </a:xfrm>
          </p:grpSpPr>
          <p:sp>
            <p:nvSpPr>
              <p:cNvPr id="20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267744" y="2996952"/>
            <a:ext cx="676444" cy="2188612"/>
            <a:chOff x="2195736" y="2996952"/>
            <a:chExt cx="676444" cy="2188612"/>
          </a:xfrm>
        </p:grpSpPr>
        <p:pic>
          <p:nvPicPr>
            <p:cNvPr id="217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2996952"/>
              <a:ext cx="676444" cy="676444"/>
            </a:xfrm>
            <a:prstGeom prst="rect">
              <a:avLst/>
            </a:prstGeom>
            <a:noFill/>
          </p:spPr>
        </p:pic>
        <p:pic>
          <p:nvPicPr>
            <p:cNvPr id="21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501008"/>
              <a:ext cx="676444" cy="676444"/>
            </a:xfrm>
            <a:prstGeom prst="rect">
              <a:avLst/>
            </a:prstGeom>
            <a:noFill/>
          </p:spPr>
        </p:pic>
        <p:pic>
          <p:nvPicPr>
            <p:cNvPr id="22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4509120"/>
              <a:ext cx="676444" cy="676444"/>
            </a:xfrm>
            <a:prstGeom prst="rect">
              <a:avLst/>
            </a:prstGeom>
            <a:noFill/>
          </p:spPr>
        </p:pic>
      </p:grpSp>
      <p:sp>
        <p:nvSpPr>
          <p:cNvPr id="233" name="Content Placeholder 1"/>
          <p:cNvSpPr txBox="1">
            <a:spLocks/>
          </p:cNvSpPr>
          <p:nvPr/>
        </p:nvSpPr>
        <p:spPr>
          <a:xfrm>
            <a:off x="539552" y="692696"/>
            <a:ext cx="1944216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noProof="0" dirty="0" smtClean="0">
                <a:cs typeface="Arial" charset="0"/>
              </a:rPr>
              <a:t>[</a:t>
            </a:r>
            <a:r>
              <a:rPr lang="en-US" sz="2000" noProof="0" dirty="0" err="1" smtClean="0">
                <a:cs typeface="Arial" charset="0"/>
              </a:rPr>
              <a:t>Beigi</a:t>
            </a:r>
            <a:r>
              <a:rPr lang="en-US" sz="2000" noProof="0" dirty="0" smtClean="0">
                <a:cs typeface="Arial" charset="0"/>
              </a:rPr>
              <a:t> </a:t>
            </a:r>
            <a:r>
              <a:rPr lang="en-US" sz="2000" noProof="0" dirty="0" err="1" smtClean="0">
                <a:cs typeface="Arial" charset="0"/>
              </a:rPr>
              <a:t>König</a:t>
            </a:r>
            <a:r>
              <a:rPr lang="en-US" sz="2000" noProof="0" dirty="0" smtClean="0">
                <a:cs typeface="Arial" charset="0"/>
              </a:rPr>
              <a:t> ‘11]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32240" y="2348880"/>
            <a:ext cx="2221378" cy="2808312"/>
            <a:chOff x="6732240" y="2348880"/>
            <a:chExt cx="2221378" cy="2808312"/>
          </a:xfrm>
        </p:grpSpPr>
        <p:grpSp>
          <p:nvGrpSpPr>
            <p:cNvPr id="234" name="Group 233"/>
            <p:cNvGrpSpPr/>
            <p:nvPr/>
          </p:nvGrpSpPr>
          <p:grpSpPr>
            <a:xfrm>
              <a:off x="6732240" y="2348880"/>
              <a:ext cx="2016224" cy="2808312"/>
              <a:chOff x="2211373" y="775752"/>
              <a:chExt cx="2016224" cy="2808312"/>
            </a:xfrm>
          </p:grpSpPr>
          <p:grpSp>
            <p:nvGrpSpPr>
              <p:cNvPr id="235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242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2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24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36" name="Rectangle 55"/>
              <p:cNvSpPr>
                <a:spLocks noChangeArrowheads="1"/>
              </p:cNvSpPr>
              <p:nvPr/>
            </p:nvSpPr>
            <p:spPr bwMode="auto">
              <a:xfrm>
                <a:off x="3001501" y="775752"/>
                <a:ext cx="938064" cy="280831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37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8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13579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783864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0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6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245" name="Picture 24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0472" y="3789040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0" name="Group 28"/>
          <p:cNvGrpSpPr/>
          <p:nvPr/>
        </p:nvGrpSpPr>
        <p:grpSpPr>
          <a:xfrm>
            <a:off x="5580112" y="2420888"/>
            <a:ext cx="457692" cy="460694"/>
            <a:chOff x="4214810" y="2000240"/>
            <a:chExt cx="457692" cy="460694"/>
          </a:xfrm>
        </p:grpSpPr>
        <p:sp>
          <p:nvSpPr>
            <p:cNvPr id="23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4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339752" y="4149080"/>
            <a:ext cx="961748" cy="460694"/>
            <a:chOff x="2340939" y="4149080"/>
            <a:chExt cx="961748" cy="460694"/>
          </a:xfrm>
        </p:grpSpPr>
        <p:grpSp>
          <p:nvGrpSpPr>
            <p:cNvPr id="258" name="Group 133"/>
            <p:cNvGrpSpPr/>
            <p:nvPr/>
          </p:nvGrpSpPr>
          <p:grpSpPr>
            <a:xfrm>
              <a:off x="2844995" y="4149080"/>
              <a:ext cx="457692" cy="460694"/>
              <a:chOff x="7597837" y="2707419"/>
              <a:chExt cx="457692" cy="460694"/>
            </a:xfrm>
          </p:grpSpPr>
          <p:sp>
            <p:nvSpPr>
              <p:cNvPr id="25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1" name="Group 28"/>
            <p:cNvGrpSpPr/>
            <p:nvPr/>
          </p:nvGrpSpPr>
          <p:grpSpPr>
            <a:xfrm>
              <a:off x="2340939" y="4149080"/>
              <a:ext cx="457692" cy="460694"/>
              <a:chOff x="4214810" y="2000240"/>
              <a:chExt cx="457692" cy="460694"/>
            </a:xfrm>
          </p:grpSpPr>
          <p:sp>
            <p:nvSpPr>
              <p:cNvPr id="2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64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7744" y="4005064"/>
            <a:ext cx="676444" cy="67644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43608" y="2852936"/>
            <a:ext cx="1152128" cy="2505133"/>
            <a:chOff x="1043608" y="2852936"/>
            <a:chExt cx="1152128" cy="2505133"/>
          </a:xfrm>
        </p:grpSpPr>
        <p:grpSp>
          <p:nvGrpSpPr>
            <p:cNvPr id="227" name="Group 117"/>
            <p:cNvGrpSpPr/>
            <p:nvPr/>
          </p:nvGrpSpPr>
          <p:grpSpPr>
            <a:xfrm>
              <a:off x="1331640" y="4581128"/>
              <a:ext cx="648072" cy="776941"/>
              <a:chOff x="8316416" y="2754640"/>
              <a:chExt cx="648072" cy="792088"/>
            </a:xfrm>
          </p:grpSpPr>
          <p:sp>
            <p:nvSpPr>
              <p:cNvPr id="228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" name="Group 117"/>
            <p:cNvGrpSpPr/>
            <p:nvPr/>
          </p:nvGrpSpPr>
          <p:grpSpPr>
            <a:xfrm>
              <a:off x="1331640" y="4005065"/>
              <a:ext cx="648072" cy="776941"/>
              <a:chOff x="8316416" y="2754640"/>
              <a:chExt cx="648072" cy="792088"/>
            </a:xfrm>
          </p:grpSpPr>
          <p:sp>
            <p:nvSpPr>
              <p:cNvPr id="249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0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2" name="Group 117"/>
            <p:cNvGrpSpPr/>
            <p:nvPr/>
          </p:nvGrpSpPr>
          <p:grpSpPr>
            <a:xfrm>
              <a:off x="1331640" y="3429000"/>
              <a:ext cx="648072" cy="776941"/>
              <a:chOff x="8316416" y="2754640"/>
              <a:chExt cx="648072" cy="792088"/>
            </a:xfrm>
          </p:grpSpPr>
          <p:sp>
            <p:nvSpPr>
              <p:cNvPr id="253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4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117"/>
            <p:cNvGrpSpPr/>
            <p:nvPr/>
          </p:nvGrpSpPr>
          <p:grpSpPr>
            <a:xfrm>
              <a:off x="1331640" y="2852936"/>
              <a:ext cx="648072" cy="776941"/>
              <a:chOff x="8316416" y="2754640"/>
              <a:chExt cx="648072" cy="792088"/>
            </a:xfrm>
          </p:grpSpPr>
          <p:sp>
            <p:nvSpPr>
              <p:cNvPr id="256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7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5" name="Line 61"/>
            <p:cNvSpPr>
              <a:spLocks noChangeShapeType="1"/>
            </p:cNvSpPr>
            <p:nvPr/>
          </p:nvSpPr>
          <p:spPr bwMode="auto">
            <a:xfrm flipH="1" flipV="1">
              <a:off x="1907704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6" name="Line 61"/>
            <p:cNvSpPr>
              <a:spLocks noChangeShapeType="1"/>
            </p:cNvSpPr>
            <p:nvPr/>
          </p:nvSpPr>
          <p:spPr bwMode="auto">
            <a:xfrm flipH="1" flipV="1">
              <a:off x="1907704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7" name="Line 61"/>
            <p:cNvSpPr>
              <a:spLocks noChangeShapeType="1"/>
            </p:cNvSpPr>
            <p:nvPr/>
          </p:nvSpPr>
          <p:spPr bwMode="auto">
            <a:xfrm flipH="1" flipV="1">
              <a:off x="1907704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8" name="Line 61"/>
            <p:cNvSpPr>
              <a:spLocks noChangeShapeType="1"/>
            </p:cNvSpPr>
            <p:nvPr/>
          </p:nvSpPr>
          <p:spPr bwMode="auto">
            <a:xfrm flipH="1" flipV="1">
              <a:off x="1907704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9" name="Line 61"/>
            <p:cNvSpPr>
              <a:spLocks noChangeShapeType="1"/>
            </p:cNvSpPr>
            <p:nvPr/>
          </p:nvSpPr>
          <p:spPr bwMode="auto">
            <a:xfrm flipH="1" flipV="1">
              <a:off x="1043608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0" name="Line 61"/>
            <p:cNvSpPr>
              <a:spLocks noChangeShapeType="1"/>
            </p:cNvSpPr>
            <p:nvPr/>
          </p:nvSpPr>
          <p:spPr bwMode="auto">
            <a:xfrm flipH="1" flipV="1">
              <a:off x="1043608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1" name="Line 61"/>
            <p:cNvSpPr>
              <a:spLocks noChangeShapeType="1"/>
            </p:cNvSpPr>
            <p:nvPr/>
          </p:nvSpPr>
          <p:spPr bwMode="auto">
            <a:xfrm flipH="1" flipV="1">
              <a:off x="1043608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2" name="Line 61"/>
            <p:cNvSpPr>
              <a:spLocks noChangeShapeType="1"/>
            </p:cNvSpPr>
            <p:nvPr/>
          </p:nvSpPr>
          <p:spPr bwMode="auto">
            <a:xfrm flipH="1" flipV="1">
              <a:off x="1043608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9752" y="4149080"/>
            <a:ext cx="961748" cy="460694"/>
            <a:chOff x="107504" y="4077072"/>
            <a:chExt cx="961748" cy="460694"/>
          </a:xfrm>
        </p:grpSpPr>
        <p:grpSp>
          <p:nvGrpSpPr>
            <p:cNvPr id="273" name="Group 28"/>
            <p:cNvGrpSpPr/>
            <p:nvPr/>
          </p:nvGrpSpPr>
          <p:grpSpPr>
            <a:xfrm>
              <a:off x="107504" y="4077072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76" name="Group 28"/>
            <p:cNvGrpSpPr/>
            <p:nvPr/>
          </p:nvGrpSpPr>
          <p:grpSpPr>
            <a:xfrm>
              <a:off x="611560" y="4077072"/>
              <a:ext cx="457692" cy="460694"/>
              <a:chOff x="4214810" y="2000240"/>
              <a:chExt cx="457692" cy="460694"/>
            </a:xfrm>
          </p:grpSpPr>
          <p:sp>
            <p:nvSpPr>
              <p:cNvPr id="27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8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273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978E-7 -3.21908E-6 L -0.24171 -0.00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76E-7 4.29829E-6 L -0.24414 4.29829E-6 " pathEditMode="relative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158E-6 2.22325E-7 L -0.24414 2.2232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Port-Based Teleportation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79512" y="5373216"/>
            <a:ext cx="2520280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dirty="0" smtClean="0">
                <a:cs typeface="Arial" charset="0"/>
              </a:rPr>
              <a:t>output:</a:t>
            </a:r>
            <a:endParaRPr lang="en-US" sz="2800" dirty="0">
              <a:cs typeface="Arial" charset="0"/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23528" y="105273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/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131840" y="5877272"/>
            <a:ext cx="3024336" cy="504056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636912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8" name="Group 133"/>
          <p:cNvGrpSpPr/>
          <p:nvPr/>
        </p:nvGrpSpPr>
        <p:grpSpPr>
          <a:xfrm>
            <a:off x="6084168" y="2420888"/>
            <a:ext cx="457692" cy="460694"/>
            <a:chOff x="7597837" y="2707419"/>
            <a:chExt cx="457692" cy="460694"/>
          </a:xfrm>
        </p:grpSpPr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78" name="Group 172"/>
          <p:cNvGrpSpPr/>
          <p:nvPr/>
        </p:nvGrpSpPr>
        <p:grpSpPr>
          <a:xfrm>
            <a:off x="107504" y="3140968"/>
            <a:ext cx="457692" cy="460694"/>
            <a:chOff x="3731760" y="2948800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9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25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3" name="Group 172"/>
          <p:cNvGrpSpPr/>
          <p:nvPr/>
        </p:nvGrpSpPr>
        <p:grpSpPr>
          <a:xfrm>
            <a:off x="107504" y="3645024"/>
            <a:ext cx="457692" cy="460694"/>
            <a:chOff x="3731760" y="2948800"/>
            <a:chExt cx="457692" cy="460694"/>
          </a:xfrm>
        </p:grpSpPr>
        <p:sp>
          <p:nvSpPr>
            <p:cNvPr id="110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2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4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6" name="Group 172"/>
          <p:cNvGrpSpPr/>
          <p:nvPr/>
        </p:nvGrpSpPr>
        <p:grpSpPr>
          <a:xfrm>
            <a:off x="107504" y="4653136"/>
            <a:ext cx="457692" cy="460694"/>
            <a:chOff x="3731760" y="2948800"/>
            <a:chExt cx="457692" cy="460694"/>
          </a:xfrm>
        </p:grpSpPr>
        <p:sp>
          <p:nvSpPr>
            <p:cNvPr id="153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6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7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31640" y="3068960"/>
            <a:ext cx="6264696" cy="2160240"/>
            <a:chOff x="1331640" y="3068960"/>
            <a:chExt cx="6264696" cy="2160240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3887924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9" name="Group 173"/>
            <p:cNvGrpSpPr/>
            <p:nvPr/>
          </p:nvGrpSpPr>
          <p:grpSpPr>
            <a:xfrm>
              <a:off x="5580112" y="3140968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3887924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4" name="Group 173"/>
            <p:cNvGrpSpPr/>
            <p:nvPr/>
          </p:nvGrpSpPr>
          <p:grpSpPr>
            <a:xfrm>
              <a:off x="5580112" y="364502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27" name="Oval 54"/>
            <p:cNvSpPr>
              <a:spLocks noChangeArrowheads="1"/>
            </p:cNvSpPr>
            <p:nvPr/>
          </p:nvSpPr>
          <p:spPr bwMode="auto">
            <a:xfrm rot="16200000">
              <a:off x="3887924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2" name="Group 173"/>
            <p:cNvGrpSpPr/>
            <p:nvPr/>
          </p:nvGrpSpPr>
          <p:grpSpPr>
            <a:xfrm>
              <a:off x="5580112" y="4149080"/>
              <a:ext cx="457692" cy="460694"/>
              <a:chOff x="3731760" y="2948800"/>
              <a:chExt cx="457692" cy="460694"/>
            </a:xfrm>
          </p:grpSpPr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45" name="Oval 54"/>
            <p:cNvSpPr>
              <a:spLocks noChangeArrowheads="1"/>
            </p:cNvSpPr>
            <p:nvPr/>
          </p:nvSpPr>
          <p:spPr bwMode="auto">
            <a:xfrm rot="16200000">
              <a:off x="3887924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3"/>
            <p:cNvGrpSpPr/>
            <p:nvPr/>
          </p:nvGrpSpPr>
          <p:grpSpPr>
            <a:xfrm>
              <a:off x="5580112" y="4653136"/>
              <a:ext cx="457692" cy="460694"/>
              <a:chOff x="3731760" y="2948800"/>
              <a:chExt cx="457692" cy="460694"/>
            </a:xfrm>
          </p:grpSpPr>
          <p:sp>
            <p:nvSpPr>
              <p:cNvPr id="14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59" name="Oval 54"/>
            <p:cNvSpPr>
              <a:spLocks noChangeArrowheads="1"/>
            </p:cNvSpPr>
            <p:nvPr/>
          </p:nvSpPr>
          <p:spPr bwMode="auto">
            <a:xfrm rot="16200000">
              <a:off x="4391980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3"/>
            <p:cNvGrpSpPr/>
            <p:nvPr/>
          </p:nvGrpSpPr>
          <p:grpSpPr>
            <a:xfrm>
              <a:off x="6084168" y="3140968"/>
              <a:ext cx="457692" cy="460694"/>
              <a:chOff x="3731760" y="2948800"/>
              <a:chExt cx="457692" cy="460694"/>
            </a:xfrm>
          </p:grpSpPr>
          <p:sp>
            <p:nvSpPr>
              <p:cNvPr id="16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73" name="Oval 54"/>
            <p:cNvSpPr>
              <a:spLocks noChangeArrowheads="1"/>
            </p:cNvSpPr>
            <p:nvPr/>
          </p:nvSpPr>
          <p:spPr bwMode="auto">
            <a:xfrm rot="16200000">
              <a:off x="4391980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75" name="Group 173"/>
            <p:cNvGrpSpPr/>
            <p:nvPr/>
          </p:nvGrpSpPr>
          <p:grpSpPr>
            <a:xfrm>
              <a:off x="6084168" y="3645024"/>
              <a:ext cx="457692" cy="460694"/>
              <a:chOff x="3731760" y="2948800"/>
              <a:chExt cx="457692" cy="460694"/>
            </a:xfrm>
          </p:grpSpPr>
          <p:sp>
            <p:nvSpPr>
              <p:cNvPr id="17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 rot="16200000">
              <a:off x="4391980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89" name="Group 173"/>
            <p:cNvGrpSpPr/>
            <p:nvPr/>
          </p:nvGrpSpPr>
          <p:grpSpPr>
            <a:xfrm>
              <a:off x="6084168" y="4149080"/>
              <a:ext cx="457692" cy="460694"/>
              <a:chOff x="3731760" y="2948800"/>
              <a:chExt cx="457692" cy="460694"/>
            </a:xfrm>
          </p:grpSpPr>
          <p:sp>
            <p:nvSpPr>
              <p:cNvPr id="1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01" name="Oval 54"/>
            <p:cNvSpPr>
              <a:spLocks noChangeArrowheads="1"/>
            </p:cNvSpPr>
            <p:nvPr/>
          </p:nvSpPr>
          <p:spPr bwMode="auto">
            <a:xfrm rot="16200000">
              <a:off x="4391980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03" name="Group 173"/>
            <p:cNvGrpSpPr/>
            <p:nvPr/>
          </p:nvGrpSpPr>
          <p:grpSpPr>
            <a:xfrm>
              <a:off x="6084168" y="4653136"/>
              <a:ext cx="457692" cy="460694"/>
              <a:chOff x="3731760" y="2948800"/>
              <a:chExt cx="457692" cy="460694"/>
            </a:xfrm>
          </p:grpSpPr>
          <p:sp>
            <p:nvSpPr>
              <p:cNvPr id="20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59832" y="5517232"/>
            <a:ext cx="3024336" cy="864096"/>
            <a:chOff x="3059832" y="5517232"/>
            <a:chExt cx="3024336" cy="864096"/>
          </a:xfrm>
        </p:grpSpPr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2120" y="5517232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2" name="Line 7"/>
            <p:cNvSpPr>
              <a:spLocks noChangeShapeType="1"/>
            </p:cNvSpPr>
            <p:nvPr/>
          </p:nvSpPr>
          <p:spPr bwMode="auto">
            <a:xfrm flipH="1">
              <a:off x="3059832" y="5877272"/>
              <a:ext cx="3024336" cy="504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233" name="Content Placeholder 1"/>
          <p:cNvSpPr txBox="1">
            <a:spLocks/>
          </p:cNvSpPr>
          <p:nvPr/>
        </p:nvSpPr>
        <p:spPr>
          <a:xfrm>
            <a:off x="539552" y="692696"/>
            <a:ext cx="1944216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noProof="0" dirty="0" smtClean="0">
                <a:cs typeface="Arial" charset="0"/>
              </a:rPr>
              <a:t>[</a:t>
            </a:r>
            <a:r>
              <a:rPr lang="en-US" sz="2000" noProof="0" dirty="0" err="1" smtClean="0">
                <a:cs typeface="Arial" charset="0"/>
              </a:rPr>
              <a:t>Beigi</a:t>
            </a:r>
            <a:r>
              <a:rPr lang="en-US" sz="2000" noProof="0" dirty="0" smtClean="0">
                <a:cs typeface="Arial" charset="0"/>
              </a:rPr>
              <a:t> </a:t>
            </a:r>
            <a:r>
              <a:rPr lang="en-US" sz="2000" noProof="0" dirty="0" err="1" smtClean="0">
                <a:cs typeface="Arial" charset="0"/>
              </a:rPr>
              <a:t>König</a:t>
            </a:r>
            <a:r>
              <a:rPr lang="en-US" sz="2000" noProof="0" dirty="0" smtClean="0">
                <a:cs typeface="Arial" charset="0"/>
              </a:rPr>
              <a:t> ‘11]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32240" y="2348880"/>
            <a:ext cx="2221378" cy="2808312"/>
            <a:chOff x="6732240" y="2348880"/>
            <a:chExt cx="2221378" cy="2808312"/>
          </a:xfrm>
        </p:grpSpPr>
        <p:grpSp>
          <p:nvGrpSpPr>
            <p:cNvPr id="234" name="Group 233"/>
            <p:cNvGrpSpPr/>
            <p:nvPr/>
          </p:nvGrpSpPr>
          <p:grpSpPr>
            <a:xfrm>
              <a:off x="6732240" y="2348880"/>
              <a:ext cx="2016224" cy="2808312"/>
              <a:chOff x="2211373" y="775752"/>
              <a:chExt cx="2016224" cy="2808312"/>
            </a:xfrm>
          </p:grpSpPr>
          <p:grpSp>
            <p:nvGrpSpPr>
              <p:cNvPr id="235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242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2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24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36" name="Rectangle 55"/>
              <p:cNvSpPr>
                <a:spLocks noChangeArrowheads="1"/>
              </p:cNvSpPr>
              <p:nvPr/>
            </p:nvSpPr>
            <p:spPr bwMode="auto">
              <a:xfrm>
                <a:off x="3001501" y="775752"/>
                <a:ext cx="938064" cy="280831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37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8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13579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783864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0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6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245" name="Picture 24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0472" y="3789040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0" name="Group 28"/>
          <p:cNvGrpSpPr/>
          <p:nvPr/>
        </p:nvGrpSpPr>
        <p:grpSpPr>
          <a:xfrm>
            <a:off x="5580112" y="2420888"/>
            <a:ext cx="457692" cy="460694"/>
            <a:chOff x="4214810" y="2000240"/>
            <a:chExt cx="457692" cy="460694"/>
          </a:xfrm>
        </p:grpSpPr>
        <p:sp>
          <p:nvSpPr>
            <p:cNvPr id="23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4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43608" y="2852936"/>
            <a:ext cx="1152128" cy="2505133"/>
            <a:chOff x="1043608" y="2852936"/>
            <a:chExt cx="1152128" cy="2505133"/>
          </a:xfrm>
        </p:grpSpPr>
        <p:grpSp>
          <p:nvGrpSpPr>
            <p:cNvPr id="227" name="Group 117"/>
            <p:cNvGrpSpPr/>
            <p:nvPr/>
          </p:nvGrpSpPr>
          <p:grpSpPr>
            <a:xfrm>
              <a:off x="1331640" y="4581128"/>
              <a:ext cx="648072" cy="776941"/>
              <a:chOff x="8316416" y="2754640"/>
              <a:chExt cx="648072" cy="792088"/>
            </a:xfrm>
          </p:grpSpPr>
          <p:sp>
            <p:nvSpPr>
              <p:cNvPr id="228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" name="Group 117"/>
            <p:cNvGrpSpPr/>
            <p:nvPr/>
          </p:nvGrpSpPr>
          <p:grpSpPr>
            <a:xfrm>
              <a:off x="1331640" y="4005065"/>
              <a:ext cx="648072" cy="776941"/>
              <a:chOff x="8316416" y="2754640"/>
              <a:chExt cx="648072" cy="792088"/>
            </a:xfrm>
          </p:grpSpPr>
          <p:sp>
            <p:nvSpPr>
              <p:cNvPr id="249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0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2" name="Group 117"/>
            <p:cNvGrpSpPr/>
            <p:nvPr/>
          </p:nvGrpSpPr>
          <p:grpSpPr>
            <a:xfrm>
              <a:off x="1331640" y="3429000"/>
              <a:ext cx="648072" cy="776941"/>
              <a:chOff x="8316416" y="2754640"/>
              <a:chExt cx="648072" cy="792088"/>
            </a:xfrm>
          </p:grpSpPr>
          <p:sp>
            <p:nvSpPr>
              <p:cNvPr id="253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4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117"/>
            <p:cNvGrpSpPr/>
            <p:nvPr/>
          </p:nvGrpSpPr>
          <p:grpSpPr>
            <a:xfrm>
              <a:off x="1331640" y="2852936"/>
              <a:ext cx="648072" cy="776941"/>
              <a:chOff x="8316416" y="2754640"/>
              <a:chExt cx="648072" cy="792088"/>
            </a:xfrm>
          </p:grpSpPr>
          <p:sp>
            <p:nvSpPr>
              <p:cNvPr id="256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7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5" name="Line 61"/>
            <p:cNvSpPr>
              <a:spLocks noChangeShapeType="1"/>
            </p:cNvSpPr>
            <p:nvPr/>
          </p:nvSpPr>
          <p:spPr bwMode="auto">
            <a:xfrm flipH="1" flipV="1">
              <a:off x="1907704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6" name="Line 61"/>
            <p:cNvSpPr>
              <a:spLocks noChangeShapeType="1"/>
            </p:cNvSpPr>
            <p:nvPr/>
          </p:nvSpPr>
          <p:spPr bwMode="auto">
            <a:xfrm flipH="1" flipV="1">
              <a:off x="1907704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7" name="Line 61"/>
            <p:cNvSpPr>
              <a:spLocks noChangeShapeType="1"/>
            </p:cNvSpPr>
            <p:nvPr/>
          </p:nvSpPr>
          <p:spPr bwMode="auto">
            <a:xfrm flipH="1" flipV="1">
              <a:off x="1907704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8" name="Line 61"/>
            <p:cNvSpPr>
              <a:spLocks noChangeShapeType="1"/>
            </p:cNvSpPr>
            <p:nvPr/>
          </p:nvSpPr>
          <p:spPr bwMode="auto">
            <a:xfrm flipH="1" flipV="1">
              <a:off x="1907704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9" name="Line 61"/>
            <p:cNvSpPr>
              <a:spLocks noChangeShapeType="1"/>
            </p:cNvSpPr>
            <p:nvPr/>
          </p:nvSpPr>
          <p:spPr bwMode="auto">
            <a:xfrm flipH="1" flipV="1">
              <a:off x="1043608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0" name="Line 61"/>
            <p:cNvSpPr>
              <a:spLocks noChangeShapeType="1"/>
            </p:cNvSpPr>
            <p:nvPr/>
          </p:nvSpPr>
          <p:spPr bwMode="auto">
            <a:xfrm flipH="1" flipV="1">
              <a:off x="1043608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1" name="Line 61"/>
            <p:cNvSpPr>
              <a:spLocks noChangeShapeType="1"/>
            </p:cNvSpPr>
            <p:nvPr/>
          </p:nvSpPr>
          <p:spPr bwMode="auto">
            <a:xfrm flipH="1" flipV="1">
              <a:off x="1043608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2" name="Line 61"/>
            <p:cNvSpPr>
              <a:spLocks noChangeShapeType="1"/>
            </p:cNvSpPr>
            <p:nvPr/>
          </p:nvSpPr>
          <p:spPr bwMode="auto">
            <a:xfrm flipH="1" flipV="1">
              <a:off x="1043608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273" name="Group 28"/>
          <p:cNvGrpSpPr/>
          <p:nvPr/>
        </p:nvGrpSpPr>
        <p:grpSpPr>
          <a:xfrm>
            <a:off x="107504" y="4149080"/>
            <a:ext cx="457692" cy="460694"/>
            <a:chOff x="4214810" y="2000240"/>
            <a:chExt cx="457692" cy="460694"/>
          </a:xfrm>
        </p:grpSpPr>
        <p:sp>
          <p:nvSpPr>
            <p:cNvPr id="274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75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560" y="3140968"/>
            <a:ext cx="457692" cy="1972862"/>
            <a:chOff x="611560" y="3140968"/>
            <a:chExt cx="457692" cy="1972862"/>
          </a:xfrm>
        </p:grpSpPr>
        <p:grpSp>
          <p:nvGrpSpPr>
            <p:cNvPr id="160" name="Group 172"/>
            <p:cNvGrpSpPr/>
            <p:nvPr/>
          </p:nvGrpSpPr>
          <p:grpSpPr>
            <a:xfrm>
              <a:off x="611560" y="3140968"/>
              <a:ext cx="457692" cy="460694"/>
              <a:chOff x="3731760" y="2948800"/>
              <a:chExt cx="457692" cy="460694"/>
            </a:xfrm>
          </p:grpSpPr>
          <p:sp>
            <p:nvSpPr>
              <p:cNvPr id="16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4" name="Group 172"/>
            <p:cNvGrpSpPr/>
            <p:nvPr/>
          </p:nvGrpSpPr>
          <p:grpSpPr>
            <a:xfrm>
              <a:off x="611560" y="3645024"/>
              <a:ext cx="457692" cy="460694"/>
              <a:chOff x="3731760" y="2948800"/>
              <a:chExt cx="457692" cy="460694"/>
            </a:xfrm>
          </p:grpSpPr>
          <p:sp>
            <p:nvSpPr>
              <p:cNvPr id="18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11560" y="4653136"/>
              <a:ext cx="457692" cy="460694"/>
              <a:chOff x="611560" y="4653136"/>
              <a:chExt cx="457692" cy="460694"/>
            </a:xfrm>
          </p:grpSpPr>
          <p:sp>
            <p:nvSpPr>
              <p:cNvPr id="209" name="Oval 2"/>
              <p:cNvSpPr>
                <a:spLocks noChangeArrowheads="1"/>
              </p:cNvSpPr>
              <p:nvPr/>
            </p:nvSpPr>
            <p:spPr bwMode="auto">
              <a:xfrm>
                <a:off x="611560" y="4653136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44"/>
              <p:cNvSpPr>
                <a:spLocks noChangeShapeType="1"/>
              </p:cNvSpPr>
              <p:nvPr/>
            </p:nvSpPr>
            <p:spPr bwMode="auto">
              <a:xfrm rot="10800000">
                <a:off x="840289" y="4680465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1" name="Line 45"/>
              <p:cNvSpPr>
                <a:spLocks noChangeShapeType="1"/>
              </p:cNvSpPr>
              <p:nvPr/>
            </p:nvSpPr>
            <p:spPr bwMode="auto">
              <a:xfrm rot="16200000">
                <a:off x="839733" y="4679910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 rot="13500000">
                <a:off x="838620" y="4679909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3" name="Line 47"/>
              <p:cNvSpPr>
                <a:spLocks noChangeShapeType="1"/>
              </p:cNvSpPr>
              <p:nvPr/>
            </p:nvSpPr>
            <p:spPr bwMode="auto">
              <a:xfrm rot="18900000">
                <a:off x="836951" y="4680465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276" name="Group 28"/>
          <p:cNvGrpSpPr/>
          <p:nvPr/>
        </p:nvGrpSpPr>
        <p:grpSpPr>
          <a:xfrm>
            <a:off x="611560" y="4149080"/>
            <a:ext cx="457692" cy="460694"/>
            <a:chOff x="4214810" y="2000240"/>
            <a:chExt cx="457692" cy="460694"/>
          </a:xfrm>
        </p:grpSpPr>
        <p:sp>
          <p:nvSpPr>
            <p:cNvPr id="27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7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77268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3247 0.2625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3247 0.2625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5364 0.27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cs typeface="Arial" charset="0"/>
              </a:rPr>
              <a:t>Any position-verification protocol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can be broken</a:t>
            </a:r>
            <a:endParaRPr lang="de-CH" sz="3200" dirty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using</a:t>
            </a:r>
            <a:r>
              <a:rPr lang="de-CH" sz="2800" dirty="0" smtClean="0">
                <a:cs typeface="Arial" charset="0"/>
              </a:rPr>
              <a:t> a </a:t>
            </a:r>
            <a:r>
              <a:rPr lang="de-CH" sz="2800" dirty="0">
                <a:cs typeface="Arial" charset="0"/>
              </a:rPr>
              <a:t>double-</a:t>
            </a:r>
            <a:r>
              <a:rPr lang="de-CH" sz="2800" dirty="0" err="1">
                <a:cs typeface="Arial" charset="0"/>
              </a:rPr>
              <a:t>exponential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number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of</a:t>
            </a:r>
            <a:r>
              <a:rPr lang="de-CH" sz="2800" dirty="0" smtClean="0">
                <a:cs typeface="Arial" charset="0"/>
              </a:rPr>
              <a:t> EPR</a:t>
            </a:r>
            <a:r>
              <a:rPr lang="de-CH" sz="2800" dirty="0">
                <a:cs typeface="Arial" charset="0"/>
              </a:rPr>
              <a:t>-pairs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cs typeface="Arial" charset="0"/>
              </a:rPr>
              <a:t>reduced to single-exponential [</a:t>
            </a:r>
            <a:r>
              <a:rPr lang="de-CH" sz="2800" dirty="0" err="1" smtClean="0">
                <a:cs typeface="Arial" charset="0"/>
              </a:rPr>
              <a:t>Beigi</a:t>
            </a:r>
            <a:r>
              <a:rPr lang="de-CH" sz="2800" dirty="0" smtClean="0">
                <a:cs typeface="Arial" charset="0"/>
              </a:rPr>
              <a:t>, König</a:t>
            </a:r>
            <a:r>
              <a:rPr lang="de-CH" sz="2800" dirty="0">
                <a:cs typeface="Arial" charset="0"/>
              </a:rPr>
              <a:t>‘11]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solidFill>
                  <a:srgbClr val="FF0000"/>
                </a:solidFill>
                <a:cs typeface="Arial" charset="0"/>
              </a:rPr>
              <a:t>Question</a:t>
            </a:r>
            <a:r>
              <a:rPr lang="de-CH" sz="3200" dirty="0">
                <a:solidFill>
                  <a:srgbClr val="FF0000"/>
                </a:solidFill>
                <a:cs typeface="Arial" charset="0"/>
              </a:rPr>
              <a:t>:</a:t>
            </a:r>
            <a:r>
              <a:rPr lang="de-CH" sz="3200" dirty="0">
                <a:cs typeface="Arial" charset="0"/>
              </a:rPr>
              <a:t> is this optimal</a:t>
            </a:r>
            <a:r>
              <a:rPr lang="de-CH" sz="3200" dirty="0" smtClean="0">
                <a:cs typeface="Arial" charset="0"/>
              </a:rPr>
              <a:t>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cs typeface="Arial" charset="0"/>
              </a:rPr>
              <a:t>Does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there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exist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>
                <a:cs typeface="Arial" charset="0"/>
              </a:rPr>
              <a:t>a </a:t>
            </a:r>
            <a:r>
              <a:rPr lang="de-CH" sz="3200" dirty="0" err="1" smtClean="0">
                <a:cs typeface="Arial" charset="0"/>
              </a:rPr>
              <a:t>protocol</a:t>
            </a:r>
            <a:r>
              <a:rPr lang="de-CH" sz="3200" dirty="0" smtClean="0">
                <a:cs typeface="Arial" charset="0"/>
              </a:rPr>
              <a:t> such </a:t>
            </a:r>
            <a:r>
              <a:rPr lang="de-CH" sz="3200" dirty="0" err="1" smtClean="0">
                <a:cs typeface="Arial" charset="0"/>
              </a:rPr>
              <a:t>that</a:t>
            </a:r>
            <a:r>
              <a:rPr lang="de-CH" sz="3200" dirty="0" smtClean="0">
                <a:cs typeface="Arial" charset="0"/>
              </a:rPr>
              <a:t>:</a:t>
            </a:r>
            <a:endParaRPr lang="de-CH" sz="32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any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>
                <a:cs typeface="Arial" charset="0"/>
              </a:rPr>
              <a:t>requires many EPR-</a:t>
            </a:r>
            <a:r>
              <a:rPr lang="de-CH" sz="2800" dirty="0" err="1" smtClean="0">
                <a:cs typeface="Arial" charset="0"/>
              </a:rPr>
              <a:t>pairs</a:t>
            </a:r>
            <a:endParaRPr lang="de-CH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prover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and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verifiers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efficient</a:t>
            </a:r>
            <a:endParaRPr lang="de-CH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3995936" y="980728"/>
            <a:ext cx="1008110" cy="1515636"/>
            <a:chOff x="4139952" y="1052736"/>
            <a:chExt cx="1008110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052736"/>
              <a:ext cx="1008110" cy="122005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8104" y="3124258"/>
            <a:ext cx="2592288" cy="766770"/>
            <a:chOff x="5508104" y="3124258"/>
            <a:chExt cx="2592288" cy="766770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3124258"/>
              <a:ext cx="1609750" cy="37675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Single-</a:t>
            </a:r>
            <a:r>
              <a:rPr lang="en-US" sz="4000" dirty="0" err="1" smtClean="0"/>
              <a:t>Qubit</a:t>
            </a:r>
            <a:r>
              <a:rPr lang="en-US" sz="4000" dirty="0" smtClean="0"/>
              <a:t> Protocol: </a:t>
            </a:r>
            <a:r>
              <a:rPr lang="en-US" sz="4000" dirty="0" err="1" smtClean="0">
                <a:latin typeface="Calibri"/>
              </a:rPr>
              <a:t>SQP</a:t>
            </a:r>
            <a:r>
              <a:rPr lang="en-US" sz="4000" baseline="-25000" dirty="0" err="1" smtClean="0">
                <a:latin typeface="Calibri"/>
              </a:rPr>
              <a:t>f</a:t>
            </a:r>
            <a:endParaRPr lang="en-US" sz="4000" baseline="-25000" dirty="0">
              <a:latin typeface="Calibri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21" name="Content Placeholder 1"/>
          <p:cNvSpPr txBox="1">
            <a:spLocks/>
          </p:cNvSpPr>
          <p:nvPr/>
        </p:nvSpPr>
        <p:spPr>
          <a:xfrm>
            <a:off x="2195736" y="465313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57" name="Line 38"/>
          <p:cNvSpPr>
            <a:spLocks noChangeShapeType="1"/>
          </p:cNvSpPr>
          <p:nvPr/>
        </p:nvSpPr>
        <p:spPr bwMode="auto">
          <a:xfrm rot="13500000">
            <a:off x="1679867" y="272723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971600" y="2780928"/>
            <a:ext cx="3168352" cy="1110099"/>
            <a:chOff x="971600" y="2780928"/>
            <a:chExt cx="3168352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5776" y="3068961"/>
              <a:ext cx="1584176" cy="37076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589240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" name="Content Placeholder 1"/>
          <p:cNvSpPr txBox="1">
            <a:spLocks/>
          </p:cNvSpPr>
          <p:nvPr/>
        </p:nvSpPr>
        <p:spPr>
          <a:xfrm>
            <a:off x="5436096" y="4725144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29" name="Content Placeholder 1"/>
          <p:cNvSpPr txBox="1">
            <a:spLocks/>
          </p:cNvSpPr>
          <p:nvPr/>
        </p:nvSpPr>
        <p:spPr>
          <a:xfrm>
            <a:off x="2987824" y="5949280"/>
            <a:ext cx="3528392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efficiently computable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13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128" grpId="0" build="p"/>
      <p:bldP spid="12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971600" y="2241566"/>
            <a:ext cx="2880320" cy="807077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393849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444684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501008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8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49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50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51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88485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763688" y="19385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 for </a:t>
            </a:r>
            <a:r>
              <a:rPr lang="en-US" sz="4000" dirty="0" err="1"/>
              <a:t>SQP</a:t>
            </a:r>
            <a:r>
              <a:rPr lang="en-US" sz="4000" baseline="-25000" dirty="0" err="1"/>
              <a:t>f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157192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Define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E(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cs typeface="Arial" charset="0"/>
              </a:rPr>
              <a:t>:= minimum number of EPR pairs required for attacking </a:t>
            </a:r>
            <a:r>
              <a:rPr lang="en-US" sz="2800" dirty="0" err="1" smtClean="0">
                <a:cs typeface="Arial" charset="0"/>
              </a:rPr>
              <a:t>SQP</a:t>
            </a:r>
            <a:r>
              <a:rPr lang="en-US" sz="2800" baseline="-25000" dirty="0" err="1" smtClean="0">
                <a:cs typeface="Arial" charset="0"/>
              </a:rPr>
              <a:t>f</a:t>
            </a:r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3520" y="836712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2" y="764704"/>
            <a:ext cx="842476" cy="1083626"/>
          </a:xfrm>
          <a:prstGeom prst="rect">
            <a:avLst/>
          </a:prstGeom>
        </p:spPr>
      </p:pic>
      <p:sp>
        <p:nvSpPr>
          <p:cNvPr id="63" name="Arc 62"/>
          <p:cNvSpPr/>
          <p:nvPr/>
        </p:nvSpPr>
        <p:spPr>
          <a:xfrm>
            <a:off x="3635896" y="3099189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65" name="Group 97"/>
          <p:cNvGrpSpPr/>
          <p:nvPr/>
        </p:nvGrpSpPr>
        <p:grpSpPr>
          <a:xfrm>
            <a:off x="1835696" y="3227965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3227965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418946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37198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4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5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57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3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8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9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0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0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5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7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2" name="Content Placeholder 1"/>
          <p:cNvSpPr txBox="1">
            <a:spLocks/>
          </p:cNvSpPr>
          <p:nvPr/>
        </p:nvSpPr>
        <p:spPr>
          <a:xfrm>
            <a:off x="2051720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5796136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7" name="Content Placeholder 1"/>
          <p:cNvSpPr txBox="1">
            <a:spLocks/>
          </p:cNvSpPr>
          <p:nvPr/>
        </p:nvSpPr>
        <p:spPr>
          <a:xfrm>
            <a:off x="467544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8" name="Content Placeholder 1"/>
          <p:cNvSpPr txBox="1">
            <a:spLocks/>
          </p:cNvSpPr>
          <p:nvPr/>
        </p:nvSpPr>
        <p:spPr>
          <a:xfrm>
            <a:off x="8460432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3808" y="2765939"/>
            <a:ext cx="3359150" cy="946150"/>
            <a:chOff x="2843808" y="2765939"/>
            <a:chExt cx="3359150" cy="94615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843808" y="2867925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43808" y="2765939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867925"/>
            <a:ext cx="3307184" cy="810518"/>
            <a:chOff x="2921000" y="2867925"/>
            <a:chExt cx="3307184" cy="810518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939933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867925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221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Notation &amp; Quantum Teleportation</a:t>
            </a:r>
            <a:endParaRPr lang="fr-CH" sz="3300" dirty="0" smtClean="0"/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No-Go Theorem</a:t>
            </a:r>
            <a:endParaRPr lang="en-US" sz="3300" dirty="0" smtClean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/>
              <a:t> Garden-Hose </a:t>
            </a:r>
            <a:r>
              <a:rPr lang="en-US" sz="3300" dirty="0" smtClean="0"/>
              <a:t>Model</a:t>
            </a:r>
            <a:endParaRPr lang="en-US" sz="3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3789040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651000" cy="1568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067" y="4869160"/>
            <a:ext cx="7509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Buhrman</a:t>
            </a:r>
            <a:r>
              <a:rPr lang="en-US" sz="2400" dirty="0">
                <a:solidFill>
                  <a:srgbClr val="000000"/>
                </a:solidFill>
              </a:rPr>
              <a:t>, Fehr, S, </a:t>
            </a:r>
            <a:r>
              <a:rPr lang="en-US" sz="2400" dirty="0" err="1" smtClean="0">
                <a:solidFill>
                  <a:srgbClr val="000000"/>
                </a:solidFill>
              </a:rPr>
              <a:t>Speelman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 Garden-Hose </a:t>
            </a:r>
            <a:r>
              <a:rPr lang="en-US" sz="2400" dirty="0" smtClean="0">
                <a:solidFill>
                  <a:srgbClr val="000000"/>
                </a:solidFill>
              </a:rPr>
              <a:t>Model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Innovations in Theoretical Computer </a:t>
            </a:r>
            <a:r>
              <a:rPr lang="en-US" sz="2400" dirty="0" smtClean="0">
                <a:solidFill>
                  <a:srgbClr val="000000"/>
                </a:solidFill>
              </a:rPr>
              <a:t>Science 2013,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arXiv:1109.2563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913" y="476672"/>
            <a:ext cx="742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Calibri"/>
              </a:rPr>
              <a:t>Position</a:t>
            </a:r>
            <a:r>
              <a:rPr lang="en-US" sz="4800" dirty="0" smtClean="0">
                <a:solidFill>
                  <a:srgbClr val="FF0000"/>
                </a:solidFill>
                <a:latin typeface="Calibri"/>
              </a:rPr>
              <a:t>-Based </a:t>
            </a:r>
            <a:r>
              <a:rPr lang="en-US" sz="4800" dirty="0" smtClean="0">
                <a:solidFill>
                  <a:srgbClr val="FF0000"/>
                </a:solidFill>
                <a:latin typeface="Calibri"/>
              </a:rPr>
              <a:t>Cryptography</a:t>
            </a:r>
            <a:endParaRPr lang="en-US" sz="4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484784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33CC"/>
                </a:solidFill>
                <a:latin typeface="Calibri"/>
              </a:rPr>
              <a:t>ongoing project with: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Harry </a:t>
            </a:r>
            <a:r>
              <a:rPr lang="en-US" sz="3200" dirty="0" err="1" smtClean="0">
                <a:solidFill>
                  <a:srgbClr val="000000"/>
                </a:solidFill>
              </a:rPr>
              <a:t>Buhrman</a:t>
            </a:r>
            <a:r>
              <a:rPr lang="en-US" sz="3200" dirty="0" smtClean="0">
                <a:solidFill>
                  <a:srgbClr val="000000"/>
                </a:solidFill>
              </a:rPr>
              <a:t>, CWI Amsterdam</a:t>
            </a:r>
            <a:endParaRPr lang="en-US" sz="32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Nishanth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Chandran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, Microsoft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Serge Fehr, CWI Amsterdam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Ran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Gelles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, UCLA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Vipul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Goyal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, Microsoft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dirty="0" err="1" smtClean="0">
                <a:solidFill>
                  <a:srgbClr val="000000"/>
                </a:solidFill>
                <a:latin typeface="Calibri"/>
              </a:rPr>
              <a:t>Rafail</a:t>
            </a:r>
            <a:r>
              <a:rPr lang="nl-NL" sz="3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3200" dirty="0" err="1" smtClean="0">
                <a:solidFill>
                  <a:srgbClr val="000000"/>
                </a:solidFill>
                <a:latin typeface="Calibri"/>
              </a:rPr>
              <a:t>Ostrovsky</a:t>
            </a:r>
            <a:r>
              <a:rPr lang="nl-NL" sz="3200" dirty="0" smtClean="0">
                <a:solidFill>
                  <a:srgbClr val="000000"/>
                </a:solidFill>
                <a:latin typeface="Calibri"/>
              </a:rPr>
              <a:t>, UCLA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Florian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Speelman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, CWI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Amsterdam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…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69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559" y="2197359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50" y="2896575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231" y="2950616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03095"/>
            <a:ext cx="580796" cy="638482"/>
          </a:xfrm>
          <a:prstGeom prst="rect">
            <a:avLst/>
          </a:prstGeom>
        </p:spPr>
      </p:pic>
      <p:sp>
        <p:nvSpPr>
          <p:cNvPr id="24" name="Content Placeholder 1"/>
          <p:cNvSpPr txBox="1">
            <a:spLocks/>
          </p:cNvSpPr>
          <p:nvPr/>
        </p:nvSpPr>
        <p:spPr>
          <a:xfrm>
            <a:off x="3040118" y="6138284"/>
            <a:ext cx="3499514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share </a:t>
            </a:r>
            <a:r>
              <a:rPr lang="en-US" sz="28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err="1" smtClean="0">
                <a:latin typeface="Calibri" pitchFamily="34" charset="0"/>
                <a:cs typeface="Calibri" pitchFamily="34" charset="0"/>
              </a:rPr>
              <a:t>waterpipes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94" y="4495516"/>
            <a:ext cx="1395498" cy="1146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9417" y="4495516"/>
            <a:ext cx="1395498" cy="1146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182" y="1540137"/>
            <a:ext cx="2279357" cy="4664031"/>
          </a:xfrm>
          <a:prstGeom prst="rect">
            <a:avLst/>
          </a:prstGeom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05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4948" y="5817715"/>
            <a:ext cx="8769052" cy="10402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based on their inputs, players connect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pipes with pieces of hose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Alice also connects a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water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tap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2" name="Picture 1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4F6228"/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95536" y="570458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en-US" sz="2800" b="0" dirty="0">
                <a:solidFill>
                  <a:srgbClr val="0000FF"/>
                </a:solidFill>
                <a:latin typeface="Calibri"/>
              </a:rPr>
              <a:t>Garden-Hose complexity of </a:t>
            </a: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800" b="0" dirty="0" smtClean="0">
                <a:solidFill>
                  <a:prstClr val="black"/>
                </a:solidFill>
                <a:latin typeface="Calibri"/>
              </a:rPr>
            </a:b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GH</a:t>
            </a:r>
            <a:r>
              <a:rPr lang="en-US" sz="2800" b="0" dirty="0">
                <a:solidFill>
                  <a:srgbClr val="0000FF"/>
                </a:solidFill>
                <a:latin typeface="Calibri"/>
              </a:rPr>
              <a:t>(f</a:t>
            </a: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)</a:t>
            </a: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 := minimum number 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of pipes needed to compute f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1" name="Picture 4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2" name="TextBox 31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35" name="Picture 34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683568" y="116632"/>
            <a:ext cx="7772400" cy="859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Garden-Hose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68952" cy="92869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Demonstration: Inequality on Two Bits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4718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23312" y="6895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an 13"/>
          <p:cNvSpPr/>
          <p:nvPr/>
        </p:nvSpPr>
        <p:spPr>
          <a:xfrm rot="16200000">
            <a:off x="4406040" y="14613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n 14"/>
          <p:cNvSpPr/>
          <p:nvPr/>
        </p:nvSpPr>
        <p:spPr>
          <a:xfrm rot="16200000">
            <a:off x="4406041" y="21373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an 15"/>
          <p:cNvSpPr/>
          <p:nvPr/>
        </p:nvSpPr>
        <p:spPr>
          <a:xfrm rot="16200000">
            <a:off x="4411507" y="28231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an 16"/>
          <p:cNvSpPr/>
          <p:nvPr/>
        </p:nvSpPr>
        <p:spPr>
          <a:xfrm rot="16200000">
            <a:off x="4406039" y="3508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Can 17"/>
          <p:cNvSpPr/>
          <p:nvPr/>
        </p:nvSpPr>
        <p:spPr>
          <a:xfrm rot="16200000">
            <a:off x="4406038" y="4270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2" y="958138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928" y="108351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5400000" flipH="1">
            <a:off x="1676400" y="1600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553200" y="2590800"/>
            <a:ext cx="1295400" cy="15240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46" name="Picture 4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3505200"/>
            <a:ext cx="900114" cy="27174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585" y="1150852"/>
            <a:ext cx="1600206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484" y="1145720"/>
            <a:ext cx="1657354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111" y="2700051"/>
            <a:ext cx="914689" cy="271749"/>
          </a:xfrm>
          <a:prstGeom prst="rect">
            <a:avLst/>
          </a:prstGeom>
          <a:noFill/>
          <a:ln/>
          <a:effectLst/>
        </p:spPr>
      </p:pic>
      <p:sp>
        <p:nvSpPr>
          <p:cNvPr id="50" name="Freeform 49"/>
          <p:cNvSpPr/>
          <p:nvPr/>
        </p:nvSpPr>
        <p:spPr bwMode="auto">
          <a:xfrm>
            <a:off x="6477000" y="5419724"/>
            <a:ext cx="381000" cy="7524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3" name="Picture 5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998" y="5562600"/>
            <a:ext cx="900116" cy="271749"/>
          </a:xfrm>
          <a:prstGeom prst="rect">
            <a:avLst/>
          </a:prstGeom>
          <a:noFill/>
          <a:ln/>
          <a:effectLst/>
        </p:spPr>
      </p:pic>
      <p:sp>
        <p:nvSpPr>
          <p:cNvPr id="54" name="Freeform 53"/>
          <p:cNvSpPr/>
          <p:nvPr/>
        </p:nvSpPr>
        <p:spPr bwMode="auto">
          <a:xfrm>
            <a:off x="6934200" y="4724400"/>
            <a:ext cx="914400" cy="12954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6" name="Picture 5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255" y="4648200"/>
            <a:ext cx="914977" cy="271834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2057400"/>
            <a:ext cx="943572" cy="271920"/>
          </a:xfrm>
          <a:prstGeom prst="rect">
            <a:avLst/>
          </a:prstGeom>
          <a:noFill/>
          <a:ln/>
          <a:effectLst/>
        </p:spPr>
      </p:pic>
      <p:sp>
        <p:nvSpPr>
          <p:cNvPr id="67" name="Freeform 66"/>
          <p:cNvSpPr/>
          <p:nvPr/>
        </p:nvSpPr>
        <p:spPr bwMode="auto">
          <a:xfrm rot="5400000" flipH="1">
            <a:off x="1676400" y="2362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9" name="Picture 68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2776080"/>
            <a:ext cx="928991" cy="271920"/>
          </a:xfrm>
          <a:prstGeom prst="rect">
            <a:avLst/>
          </a:prstGeom>
          <a:noFill/>
          <a:ln/>
          <a:effectLst/>
        </p:spPr>
      </p:pic>
      <p:sp>
        <p:nvSpPr>
          <p:cNvPr id="71" name="Freeform 70"/>
          <p:cNvSpPr/>
          <p:nvPr/>
        </p:nvSpPr>
        <p:spPr bwMode="auto">
          <a:xfrm>
            <a:off x="6477000" y="3429000"/>
            <a:ext cx="3810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 bwMode="auto">
          <a:xfrm flipH="1">
            <a:off x="2133600" y="4038600"/>
            <a:ext cx="4572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 bwMode="auto">
          <a:xfrm flipH="1">
            <a:off x="533400" y="3962400"/>
            <a:ext cx="1752600" cy="1371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75" name="Picture 7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3652" y="4191000"/>
            <a:ext cx="943285" cy="271837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287" y="5105400"/>
            <a:ext cx="928709" cy="27183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2" name="Picture 11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937" y="1496979"/>
            <a:ext cx="914402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985" y="1556151"/>
            <a:ext cx="933453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02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1" r="37845" b="49109"/>
          <a:stretch/>
        </p:blipFill>
        <p:spPr>
          <a:xfrm>
            <a:off x="1241436" y="2575105"/>
            <a:ext cx="5994860" cy="15019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547" y="908720"/>
            <a:ext cx="8779169" cy="56758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GH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( Inequality ) </a:t>
            </a:r>
            <a:r>
              <a:rPr lang="en-US" sz="3200" dirty="0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  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demonstration: 3n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/>
              <a:t>[</a:t>
            </a:r>
            <a:r>
              <a:rPr lang="en-US" sz="2600" dirty="0" err="1"/>
              <a:t>Margalit</a:t>
            </a:r>
            <a:r>
              <a:rPr lang="en-US" sz="2600" dirty="0"/>
              <a:t> </a:t>
            </a:r>
            <a:r>
              <a:rPr lang="en-US" sz="2600" dirty="0" err="1"/>
              <a:t>Matsliah</a:t>
            </a:r>
            <a:r>
              <a:rPr lang="en-US" sz="2600" dirty="0"/>
              <a:t> </a:t>
            </a:r>
            <a:r>
              <a:rPr lang="en-US" sz="2600" dirty="0" smtClean="0"/>
              <a:t>‘12</a:t>
            </a:r>
            <a:r>
              <a:rPr lang="en-US" sz="2600" dirty="0"/>
              <a:t>]</a:t>
            </a:r>
            <a:r>
              <a:rPr lang="en-US" sz="2600" dirty="0" smtClean="0">
                <a:cs typeface="Arial" charset="0"/>
              </a:rPr>
              <a:t>: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smtClean="0"/>
              <a:t>~1.547n   (</a:t>
            </a:r>
            <a:r>
              <a:rPr lang="en-US" sz="2600" dirty="0"/>
              <a:t>using IBM’s SAT </a:t>
            </a:r>
            <a:r>
              <a:rPr lang="en-US" sz="2600" dirty="0" smtClean="0"/>
              <a:t>solver)</a:t>
            </a:r>
          </a:p>
          <a:p>
            <a:pPr lvl="1">
              <a:buSzPct val="65000"/>
              <a:buFont typeface="Wingdings" pitchFamily="2" charset="2"/>
              <a:buChar char="n"/>
            </a:pPr>
            <a:endParaRPr lang="en-US" sz="2600" dirty="0" smtClean="0"/>
          </a:p>
          <a:p>
            <a:pPr marL="457200" lvl="1" indent="0">
              <a:buSzPct val="65000"/>
              <a:buNone/>
            </a:pPr>
            <a:endParaRPr lang="en-US" sz="2600" dirty="0"/>
          </a:p>
          <a:p>
            <a:pPr marL="366713" lvl="1" indent="0">
              <a:buSzPct val="65000"/>
              <a:buNone/>
            </a:pPr>
            <a:endParaRPr lang="en-US" sz="2600" dirty="0" smtClean="0"/>
          </a:p>
          <a:p>
            <a:pPr marL="366713" lvl="1" indent="0">
              <a:buSzPct val="65000"/>
              <a:buNone/>
            </a:pPr>
            <a:endParaRPr lang="en-US" sz="2600" dirty="0" smtClean="0"/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/>
              <a:t>~1.536n, ~1.505n, ~</a:t>
            </a:r>
            <a:r>
              <a:rPr lang="en-US" sz="2600" dirty="0"/>
              <a:t>1.457n [</a:t>
            </a:r>
            <a:r>
              <a:rPr lang="en-US" sz="2600" dirty="0" smtClean="0"/>
              <a:t>Dodson ‘12], ~</a:t>
            </a:r>
            <a:r>
              <a:rPr lang="en-US" sz="2600" dirty="0" smtClean="0"/>
              <a:t>1.448n 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/>
              <a:t>current </a:t>
            </a:r>
            <a:r>
              <a:rPr lang="en-US" sz="2600" dirty="0"/>
              <a:t>world</a:t>
            </a:r>
            <a:r>
              <a:rPr lang="en-US" sz="2600" dirty="0"/>
              <a:t>-</a:t>
            </a:r>
            <a:r>
              <a:rPr lang="en-US" sz="2600" dirty="0"/>
              <a:t>record</a:t>
            </a:r>
            <a:r>
              <a:rPr lang="en-US" sz="2600" dirty="0"/>
              <a:t>: ~1.359n </a:t>
            </a:r>
            <a:r>
              <a:rPr lang="en-US" sz="2600" dirty="0" smtClean="0"/>
              <a:t>[Chiu </a:t>
            </a:r>
            <a:r>
              <a:rPr lang="en-US" sz="2600" dirty="0" err="1"/>
              <a:t>Szegedy</a:t>
            </a:r>
            <a:r>
              <a:rPr lang="en-US" sz="2600" dirty="0"/>
              <a:t> et al 13]</a:t>
            </a:r>
            <a:endParaRPr lang="en-US" sz="2600" dirty="0"/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GH( Inequality 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n  </a:t>
            </a:r>
            <a:r>
              <a:rPr lang="en-US" sz="2600" dirty="0"/>
              <a:t>[</a:t>
            </a:r>
            <a:r>
              <a:rPr lang="en-US" sz="2600" dirty="0" err="1"/>
              <a:t>Pietrzak</a:t>
            </a:r>
            <a:r>
              <a:rPr lang="en-US" sz="2600" dirty="0"/>
              <a:t> ‘11]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n-Bit Inequality Puzzle</a:t>
            </a:r>
            <a:endParaRPr lang="en-US" sz="4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8652" y="67580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68952" cy="92869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Inequality with 4 </a:t>
            </a:r>
            <a:r>
              <a:rPr lang="en-US" dirty="0" smtClean="0"/>
              <a:t>Pipes and 6 Inputs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8" y="2147525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549524" y="21187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an 13"/>
          <p:cNvSpPr/>
          <p:nvPr/>
        </p:nvSpPr>
        <p:spPr>
          <a:xfrm rot="16200000">
            <a:off x="4532252" y="2890558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n 14"/>
          <p:cNvSpPr/>
          <p:nvPr/>
        </p:nvSpPr>
        <p:spPr>
          <a:xfrm rot="16200000">
            <a:off x="4532253" y="35665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an 15"/>
          <p:cNvSpPr/>
          <p:nvPr/>
        </p:nvSpPr>
        <p:spPr>
          <a:xfrm rot="16200000">
            <a:off x="4537719" y="42523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69" y="958138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3781" y="1026443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77524" y="3429003"/>
            <a:ext cx="381000" cy="609600"/>
            <a:chOff x="5977524" y="3429003"/>
            <a:chExt cx="381000" cy="609600"/>
          </a:xfrm>
        </p:grpSpPr>
        <p:sp>
          <p:nvSpPr>
            <p:cNvPr id="37" name="TextBox 36"/>
            <p:cNvSpPr txBox="1"/>
            <p:nvPr/>
          </p:nvSpPr>
          <p:spPr>
            <a:xfrm>
              <a:off x="5979376" y="3449756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1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977524" y="3429003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65105" y="4156718"/>
            <a:ext cx="421960" cy="609600"/>
            <a:chOff x="5965105" y="4156718"/>
            <a:chExt cx="421960" cy="609600"/>
          </a:xfrm>
        </p:grpSpPr>
        <p:sp>
          <p:nvSpPr>
            <p:cNvPr id="71" name="Freeform 70"/>
            <p:cNvSpPr/>
            <p:nvPr/>
          </p:nvSpPr>
          <p:spPr bwMode="auto">
            <a:xfrm>
              <a:off x="6006065" y="4156718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65105" y="4206009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2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22188" y="4955778"/>
            <a:ext cx="393419" cy="609600"/>
            <a:chOff x="6022188" y="4955778"/>
            <a:chExt cx="393419" cy="609600"/>
          </a:xfrm>
        </p:grpSpPr>
        <p:sp>
          <p:nvSpPr>
            <p:cNvPr id="41" name="Freeform 40"/>
            <p:cNvSpPr/>
            <p:nvPr/>
          </p:nvSpPr>
          <p:spPr bwMode="auto">
            <a:xfrm>
              <a:off x="6034607" y="4955778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22188" y="5005069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3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4972" y="3389862"/>
            <a:ext cx="1295400" cy="1524000"/>
            <a:chOff x="6224972" y="3389862"/>
            <a:chExt cx="1295400" cy="1524000"/>
          </a:xfrm>
        </p:grpSpPr>
        <p:sp>
          <p:nvSpPr>
            <p:cNvPr id="39" name="Freeform 38"/>
            <p:cNvSpPr/>
            <p:nvPr/>
          </p:nvSpPr>
          <p:spPr bwMode="auto">
            <a:xfrm>
              <a:off x="6224972" y="3389862"/>
              <a:ext cx="1295400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63851" y="3806480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4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388" y="4089039"/>
            <a:ext cx="1295400" cy="1524000"/>
            <a:chOff x="6510388" y="4089039"/>
            <a:chExt cx="1295400" cy="1524000"/>
          </a:xfrm>
        </p:grpSpPr>
        <p:sp>
          <p:nvSpPr>
            <p:cNvPr id="43" name="Freeform 42"/>
            <p:cNvSpPr/>
            <p:nvPr/>
          </p:nvSpPr>
          <p:spPr bwMode="auto">
            <a:xfrm>
              <a:off x="6510388" y="4089039"/>
              <a:ext cx="1295400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2184" y="4548464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5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6533" y="3383124"/>
            <a:ext cx="1027169" cy="2153220"/>
            <a:chOff x="7406533" y="3383124"/>
            <a:chExt cx="1027169" cy="2153220"/>
          </a:xfrm>
        </p:grpSpPr>
        <p:sp>
          <p:nvSpPr>
            <p:cNvPr id="54" name="Freeform 53"/>
            <p:cNvSpPr/>
            <p:nvPr/>
          </p:nvSpPr>
          <p:spPr bwMode="auto">
            <a:xfrm>
              <a:off x="7406533" y="3383124"/>
              <a:ext cx="1027169" cy="215322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91452" y="4120397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6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599" y="1060107"/>
            <a:ext cx="2457456" cy="4000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052736"/>
            <a:ext cx="2457459" cy="4000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95386" y="2522275"/>
            <a:ext cx="2601058" cy="773846"/>
            <a:chOff x="795386" y="2522275"/>
            <a:chExt cx="2601058" cy="773846"/>
          </a:xfrm>
        </p:grpSpPr>
        <p:sp>
          <p:nvSpPr>
            <p:cNvPr id="38" name="Freeform 37"/>
            <p:cNvSpPr/>
            <p:nvPr/>
          </p:nvSpPr>
          <p:spPr bwMode="auto">
            <a:xfrm rot="5400000" flipH="1">
              <a:off x="1773925" y="1673603"/>
              <a:ext cx="643979" cy="2601058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265192"/>
                <a:gd name="connsiteY0" fmla="*/ 0 h 335756"/>
                <a:gd name="connsiteX1" fmla="*/ 238030 w 265192"/>
                <a:gd name="connsiteY1" fmla="*/ 159230 h 335756"/>
                <a:gd name="connsiteX2" fmla="*/ 28575 w 265192"/>
                <a:gd name="connsiteY2" fmla="*/ 335756 h 335756"/>
                <a:gd name="connsiteX0" fmla="*/ 0 w 698576"/>
                <a:gd name="connsiteY0" fmla="*/ 0 h 335756"/>
                <a:gd name="connsiteX1" fmla="*/ 238030 w 698576"/>
                <a:gd name="connsiteY1" fmla="*/ 159230 h 335756"/>
                <a:gd name="connsiteX2" fmla="*/ 605021 w 698576"/>
                <a:gd name="connsiteY2" fmla="*/ 335756 h 335756"/>
                <a:gd name="connsiteX0" fmla="*/ 0 w 605021"/>
                <a:gd name="connsiteY0" fmla="*/ 0 h 335756"/>
                <a:gd name="connsiteX1" fmla="*/ 238030 w 605021"/>
                <a:gd name="connsiteY1" fmla="*/ 159230 h 335756"/>
                <a:gd name="connsiteX2" fmla="*/ 605021 w 605021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021" h="335756">
                  <a:moveTo>
                    <a:pt x="0" y="0"/>
                  </a:moveTo>
                  <a:cubicBezTo>
                    <a:pt x="351234" y="47030"/>
                    <a:pt x="233268" y="103271"/>
                    <a:pt x="238030" y="159230"/>
                  </a:cubicBezTo>
                  <a:cubicBezTo>
                    <a:pt x="242792" y="215189"/>
                    <a:pt x="263039" y="302183"/>
                    <a:pt x="605021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26788" y="2522275"/>
              <a:ext cx="1541325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1,4,6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987" y="2745265"/>
            <a:ext cx="2763291" cy="3127393"/>
            <a:chOff x="518987" y="2745265"/>
            <a:chExt cx="2763291" cy="3127393"/>
          </a:xfrm>
        </p:grpSpPr>
        <p:sp>
          <p:nvSpPr>
            <p:cNvPr id="67" name="Freeform 66"/>
            <p:cNvSpPr/>
            <p:nvPr/>
          </p:nvSpPr>
          <p:spPr bwMode="auto">
            <a:xfrm rot="5400000" flipH="1">
              <a:off x="336936" y="2927316"/>
              <a:ext cx="3127393" cy="2763291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1108250"/>
                <a:gd name="connsiteY0" fmla="*/ 0 h 339253"/>
                <a:gd name="connsiteX1" fmla="*/ 707231 w 1108250"/>
                <a:gd name="connsiteY1" fmla="*/ 150019 h 339253"/>
                <a:gd name="connsiteX2" fmla="*/ 1007567 w 1108250"/>
                <a:gd name="connsiteY2" fmla="*/ 339253 h 339253"/>
                <a:gd name="connsiteX0" fmla="*/ 0 w 1007567"/>
                <a:gd name="connsiteY0" fmla="*/ 0 h 339253"/>
                <a:gd name="connsiteX1" fmla="*/ 707231 w 1007567"/>
                <a:gd name="connsiteY1" fmla="*/ 150019 h 339253"/>
                <a:gd name="connsiteX2" fmla="*/ 1007567 w 1007567"/>
                <a:gd name="connsiteY2" fmla="*/ 339253 h 339253"/>
                <a:gd name="connsiteX0" fmla="*/ 0 w 1594962"/>
                <a:gd name="connsiteY0" fmla="*/ 0 h 334007"/>
                <a:gd name="connsiteX1" fmla="*/ 707231 w 1594962"/>
                <a:gd name="connsiteY1" fmla="*/ 150019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104737 w 1699699"/>
                <a:gd name="connsiteY0" fmla="*/ 0 h 369357"/>
                <a:gd name="connsiteX1" fmla="*/ 35323 w 1699699"/>
                <a:gd name="connsiteY1" fmla="*/ 350287 h 369357"/>
                <a:gd name="connsiteX2" fmla="*/ 1699699 w 1699699"/>
                <a:gd name="connsiteY2" fmla="*/ 334007 h 369357"/>
                <a:gd name="connsiteX0" fmla="*/ 194966 w 1789928"/>
                <a:gd name="connsiteY0" fmla="*/ 0 h 369357"/>
                <a:gd name="connsiteX1" fmla="*/ 125552 w 1789928"/>
                <a:gd name="connsiteY1" fmla="*/ 350287 h 369357"/>
                <a:gd name="connsiteX2" fmla="*/ 1789928 w 1789928"/>
                <a:gd name="connsiteY2" fmla="*/ 334007 h 369357"/>
                <a:gd name="connsiteX0" fmla="*/ 199322 w 1853480"/>
                <a:gd name="connsiteY0" fmla="*/ 0 h 359305"/>
                <a:gd name="connsiteX1" fmla="*/ 189104 w 1853480"/>
                <a:gd name="connsiteY1" fmla="*/ 341009 h 359305"/>
                <a:gd name="connsiteX2" fmla="*/ 1853480 w 1853480"/>
                <a:gd name="connsiteY2" fmla="*/ 324729 h 35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3480" h="359305">
                  <a:moveTo>
                    <a:pt x="199322" y="0"/>
                  </a:moveTo>
                  <a:cubicBezTo>
                    <a:pt x="-41407" y="63730"/>
                    <a:pt x="-86589" y="286888"/>
                    <a:pt x="189104" y="341009"/>
                  </a:cubicBezTo>
                  <a:cubicBezTo>
                    <a:pt x="464797" y="395131"/>
                    <a:pt x="1358594" y="310553"/>
                    <a:pt x="1853480" y="324729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0750" y="5104949"/>
              <a:ext cx="856328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3,5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12709" y="3357659"/>
            <a:ext cx="385443" cy="609600"/>
            <a:chOff x="3012709" y="3357659"/>
            <a:chExt cx="385443" cy="609600"/>
          </a:xfrm>
        </p:grpSpPr>
        <p:sp>
          <p:nvSpPr>
            <p:cNvPr id="79" name="TextBox 78"/>
            <p:cNvSpPr txBox="1"/>
            <p:nvPr/>
          </p:nvSpPr>
          <p:spPr>
            <a:xfrm flipH="1">
              <a:off x="3064143" y="3378412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3</a:t>
              </a:r>
            </a:p>
          </p:txBody>
        </p:sp>
        <p:sp>
          <p:nvSpPr>
            <p:cNvPr id="80" name="Freeform 79"/>
            <p:cNvSpPr/>
            <p:nvPr/>
          </p:nvSpPr>
          <p:spPr bwMode="auto">
            <a:xfrm flipH="1">
              <a:off x="3012709" y="3357659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3835" y="4085374"/>
            <a:ext cx="426881" cy="609600"/>
            <a:chOff x="2983835" y="4085374"/>
            <a:chExt cx="426881" cy="609600"/>
          </a:xfrm>
        </p:grpSpPr>
        <p:sp>
          <p:nvSpPr>
            <p:cNvPr id="78" name="Freeform 77"/>
            <p:cNvSpPr/>
            <p:nvPr/>
          </p:nvSpPr>
          <p:spPr bwMode="auto">
            <a:xfrm flipH="1">
              <a:off x="2983835" y="4085374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3078580" y="4134665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4960" y="4884434"/>
            <a:ext cx="398007" cy="609600"/>
            <a:chOff x="2954960" y="4884434"/>
            <a:chExt cx="398007" cy="609600"/>
          </a:xfrm>
        </p:grpSpPr>
        <p:sp>
          <p:nvSpPr>
            <p:cNvPr id="81" name="Freeform 80"/>
            <p:cNvSpPr/>
            <p:nvPr/>
          </p:nvSpPr>
          <p:spPr bwMode="auto">
            <a:xfrm flipH="1">
              <a:off x="2954960" y="4884434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flipH="1">
              <a:off x="3020831" y="4933725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37311" y="3318518"/>
            <a:ext cx="1310508" cy="1524000"/>
            <a:chOff x="1837311" y="3318518"/>
            <a:chExt cx="1310508" cy="1524000"/>
          </a:xfrm>
        </p:grpSpPr>
        <p:sp>
          <p:nvSpPr>
            <p:cNvPr id="74" name="Freeform 73"/>
            <p:cNvSpPr/>
            <p:nvPr/>
          </p:nvSpPr>
          <p:spPr bwMode="auto">
            <a:xfrm flipH="1">
              <a:off x="1837311" y="3318518"/>
              <a:ext cx="1310508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flipH="1">
              <a:off x="1865854" y="3735136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8566" y="4017695"/>
            <a:ext cx="1310508" cy="1524000"/>
            <a:chOff x="1548566" y="4017695"/>
            <a:chExt cx="1310508" cy="1524000"/>
          </a:xfrm>
        </p:grpSpPr>
        <p:sp>
          <p:nvSpPr>
            <p:cNvPr id="82" name="Freeform 81"/>
            <p:cNvSpPr/>
            <p:nvPr/>
          </p:nvSpPr>
          <p:spPr bwMode="auto">
            <a:xfrm flipH="1">
              <a:off x="1548566" y="4017695"/>
              <a:ext cx="1310508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flipH="1">
              <a:off x="1634858" y="4477120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3329" y="3311780"/>
            <a:ext cx="1039148" cy="2153220"/>
            <a:chOff x="913329" y="3311780"/>
            <a:chExt cx="1039148" cy="2153220"/>
          </a:xfrm>
        </p:grpSpPr>
        <p:sp>
          <p:nvSpPr>
            <p:cNvPr id="76" name="Freeform 75"/>
            <p:cNvSpPr/>
            <p:nvPr/>
          </p:nvSpPr>
          <p:spPr bwMode="auto">
            <a:xfrm flipH="1">
              <a:off x="913329" y="3311780"/>
              <a:ext cx="1039148" cy="215322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flipH="1">
              <a:off x="927435" y="4049053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2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9170" y="2730995"/>
            <a:ext cx="2468846" cy="1292837"/>
            <a:chOff x="799170" y="2730995"/>
            <a:chExt cx="2468846" cy="1292837"/>
          </a:xfrm>
        </p:grpSpPr>
        <p:sp>
          <p:nvSpPr>
            <p:cNvPr id="88" name="Freeform 87"/>
            <p:cNvSpPr/>
            <p:nvPr/>
          </p:nvSpPr>
          <p:spPr bwMode="auto">
            <a:xfrm rot="5400000" flipH="1">
              <a:off x="1387174" y="2142991"/>
              <a:ext cx="1292837" cy="2468846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1108250"/>
                <a:gd name="connsiteY0" fmla="*/ 0 h 339253"/>
                <a:gd name="connsiteX1" fmla="*/ 707231 w 1108250"/>
                <a:gd name="connsiteY1" fmla="*/ 150019 h 339253"/>
                <a:gd name="connsiteX2" fmla="*/ 1007567 w 1108250"/>
                <a:gd name="connsiteY2" fmla="*/ 339253 h 339253"/>
                <a:gd name="connsiteX0" fmla="*/ 0 w 1007567"/>
                <a:gd name="connsiteY0" fmla="*/ 0 h 339253"/>
                <a:gd name="connsiteX1" fmla="*/ 707231 w 1007567"/>
                <a:gd name="connsiteY1" fmla="*/ 150019 h 339253"/>
                <a:gd name="connsiteX2" fmla="*/ 1007567 w 1007567"/>
                <a:gd name="connsiteY2" fmla="*/ 339253 h 339253"/>
                <a:gd name="connsiteX0" fmla="*/ 0 w 1594962"/>
                <a:gd name="connsiteY0" fmla="*/ 0 h 334007"/>
                <a:gd name="connsiteX1" fmla="*/ 707231 w 1594962"/>
                <a:gd name="connsiteY1" fmla="*/ 150019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104737 w 1699699"/>
                <a:gd name="connsiteY0" fmla="*/ 0 h 369357"/>
                <a:gd name="connsiteX1" fmla="*/ 35323 w 1699699"/>
                <a:gd name="connsiteY1" fmla="*/ 350287 h 369357"/>
                <a:gd name="connsiteX2" fmla="*/ 1699699 w 1699699"/>
                <a:gd name="connsiteY2" fmla="*/ 334007 h 369357"/>
                <a:gd name="connsiteX0" fmla="*/ 194966 w 1789928"/>
                <a:gd name="connsiteY0" fmla="*/ 0 h 369357"/>
                <a:gd name="connsiteX1" fmla="*/ 125552 w 1789928"/>
                <a:gd name="connsiteY1" fmla="*/ 350287 h 369357"/>
                <a:gd name="connsiteX2" fmla="*/ 1789928 w 1789928"/>
                <a:gd name="connsiteY2" fmla="*/ 334007 h 369357"/>
                <a:gd name="connsiteX0" fmla="*/ 199322 w 1853480"/>
                <a:gd name="connsiteY0" fmla="*/ 0 h 359305"/>
                <a:gd name="connsiteX1" fmla="*/ 189104 w 1853480"/>
                <a:gd name="connsiteY1" fmla="*/ 341009 h 359305"/>
                <a:gd name="connsiteX2" fmla="*/ 1853480 w 1853480"/>
                <a:gd name="connsiteY2" fmla="*/ 324729 h 359305"/>
                <a:gd name="connsiteX0" fmla="*/ 239004 w 1893162"/>
                <a:gd name="connsiteY0" fmla="*/ 0 h 333084"/>
                <a:gd name="connsiteX1" fmla="*/ 161133 w 1893162"/>
                <a:gd name="connsiteY1" fmla="*/ 307608 h 333084"/>
                <a:gd name="connsiteX2" fmla="*/ 1893162 w 1893162"/>
                <a:gd name="connsiteY2" fmla="*/ 324729 h 333084"/>
                <a:gd name="connsiteX0" fmla="*/ 208015 w 1422429"/>
                <a:gd name="connsiteY0" fmla="*/ 0 h 333794"/>
                <a:gd name="connsiteX1" fmla="*/ 130144 w 1422429"/>
                <a:gd name="connsiteY1" fmla="*/ 307608 h 333794"/>
                <a:gd name="connsiteX2" fmla="*/ 1422429 w 1422429"/>
                <a:gd name="connsiteY2" fmla="*/ 326585 h 333794"/>
                <a:gd name="connsiteX0" fmla="*/ 208015 w 1422429"/>
                <a:gd name="connsiteY0" fmla="*/ 0 h 326911"/>
                <a:gd name="connsiteX1" fmla="*/ 130144 w 1422429"/>
                <a:gd name="connsiteY1" fmla="*/ 307608 h 326911"/>
                <a:gd name="connsiteX2" fmla="*/ 1422429 w 1422429"/>
                <a:gd name="connsiteY2" fmla="*/ 326585 h 326911"/>
                <a:gd name="connsiteX0" fmla="*/ 190952 w 1439192"/>
                <a:gd name="connsiteY0" fmla="*/ 0 h 319163"/>
                <a:gd name="connsiteX1" fmla="*/ 146907 w 1439192"/>
                <a:gd name="connsiteY1" fmla="*/ 300186 h 319163"/>
                <a:gd name="connsiteX2" fmla="*/ 1439192 w 1439192"/>
                <a:gd name="connsiteY2" fmla="*/ 319163 h 319163"/>
                <a:gd name="connsiteX0" fmla="*/ 151561 w 1399801"/>
                <a:gd name="connsiteY0" fmla="*/ 0 h 319163"/>
                <a:gd name="connsiteX1" fmla="*/ 107516 w 1399801"/>
                <a:gd name="connsiteY1" fmla="*/ 300186 h 319163"/>
                <a:gd name="connsiteX2" fmla="*/ 1399801 w 1399801"/>
                <a:gd name="connsiteY2" fmla="*/ 319163 h 319163"/>
                <a:gd name="connsiteX0" fmla="*/ 12068 w 1260308"/>
                <a:gd name="connsiteY0" fmla="*/ 0 h 319163"/>
                <a:gd name="connsiteX1" fmla="*/ 830598 w 1260308"/>
                <a:gd name="connsiteY1" fmla="*/ 155449 h 319163"/>
                <a:gd name="connsiteX2" fmla="*/ 1260308 w 1260308"/>
                <a:gd name="connsiteY2" fmla="*/ 319163 h 319163"/>
                <a:gd name="connsiteX0" fmla="*/ 23928 w 790141"/>
                <a:gd name="connsiteY0" fmla="*/ 0 h 321019"/>
                <a:gd name="connsiteX1" fmla="*/ 360431 w 790141"/>
                <a:gd name="connsiteY1" fmla="*/ 157305 h 321019"/>
                <a:gd name="connsiteX2" fmla="*/ 790141 w 790141"/>
                <a:gd name="connsiteY2" fmla="*/ 321019 h 321019"/>
                <a:gd name="connsiteX0" fmla="*/ 0 w 766213"/>
                <a:gd name="connsiteY0" fmla="*/ 0 h 321019"/>
                <a:gd name="connsiteX1" fmla="*/ 336503 w 766213"/>
                <a:gd name="connsiteY1" fmla="*/ 157305 h 321019"/>
                <a:gd name="connsiteX2" fmla="*/ 766213 w 766213"/>
                <a:gd name="connsiteY2" fmla="*/ 321019 h 321019"/>
                <a:gd name="connsiteX0" fmla="*/ 0 w 766213"/>
                <a:gd name="connsiteY0" fmla="*/ 0 h 321019"/>
                <a:gd name="connsiteX1" fmla="*/ 463352 w 766213"/>
                <a:gd name="connsiteY1" fmla="*/ 146171 h 321019"/>
                <a:gd name="connsiteX2" fmla="*/ 766213 w 766213"/>
                <a:gd name="connsiteY2" fmla="*/ 321019 h 321019"/>
                <a:gd name="connsiteX0" fmla="*/ 0 w 766213"/>
                <a:gd name="connsiteY0" fmla="*/ 0 h 321019"/>
                <a:gd name="connsiteX1" fmla="*/ 437981 w 766213"/>
                <a:gd name="connsiteY1" fmla="*/ 116481 h 321019"/>
                <a:gd name="connsiteX2" fmla="*/ 766213 w 766213"/>
                <a:gd name="connsiteY2" fmla="*/ 321019 h 3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213" h="321019">
                  <a:moveTo>
                    <a:pt x="0" y="0"/>
                  </a:moveTo>
                  <a:cubicBezTo>
                    <a:pt x="258211" y="82285"/>
                    <a:pt x="310279" y="62978"/>
                    <a:pt x="437981" y="116481"/>
                  </a:cubicBezTo>
                  <a:cubicBezTo>
                    <a:pt x="565683" y="169984"/>
                    <a:pt x="296697" y="273442"/>
                    <a:pt x="766213" y="321019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898893" y="3021691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2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475656" y="1484784"/>
            <a:ext cx="5924772" cy="898101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Alice knows where water exits if x=y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yields  4 / log(6)  </a:t>
            </a:r>
            <a:r>
              <a:rPr lang="en-US" sz="2400" b="0" dirty="0" smtClean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¼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 1.547 pipes per bit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6099">
            <a:off x="6314115" y="3400810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6470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 smtClean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 smtClean="0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 smtClean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98722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 smtClean="0">
                <a:latin typeface="Calibri"/>
              </a:rPr>
              <a:t>,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 smtClean="0">
                <a:latin typeface="Calibri"/>
              </a:rPr>
              <a:t>)=1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15616" y="0"/>
            <a:ext cx="7572428" cy="92869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</a:rPr>
              <a:t>Any f has GH(f)</a:t>
            </a:r>
            <a:r>
              <a:rPr lang="en-US" sz="4000" dirty="0">
                <a:solidFill>
                  <a:srgbClr val="000000"/>
                </a:solidFill>
                <a:latin typeface="cmsy10"/>
              </a:rPr>
              <a:t>·</a:t>
            </a:r>
            <a:r>
              <a:rPr lang="en-US" sz="4000" dirty="0">
                <a:solidFill>
                  <a:srgbClr val="000000"/>
                </a:solidFill>
              </a:rPr>
              <a:t> 2</a:t>
            </a:r>
            <a:r>
              <a:rPr lang="en-US" sz="4000" baseline="30000" dirty="0">
                <a:solidFill>
                  <a:srgbClr val="000000"/>
                </a:solidFill>
              </a:rPr>
              <a:t>n+1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387333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1" grpId="0"/>
      <p:bldP spid="35" grpId="0" animBg="1"/>
      <p:bldP spid="37" grpId="0"/>
      <p:bldP spid="38" grpId="0" animBg="1"/>
      <p:bldP spid="39" grpId="0"/>
      <p:bldP spid="43" grpId="0"/>
      <p:bldP spid="45" grpId="0" animBg="1"/>
      <p:bldP spid="45" grpId="1" animBg="1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168">
            <a:off x="3146422" y="3853422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0676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sp>
        <p:nvSpPr>
          <p:cNvPr id="11" name="Right Brace 10"/>
          <p:cNvSpPr/>
          <p:nvPr/>
        </p:nvSpPr>
        <p:spPr bwMode="auto">
          <a:xfrm rot="16200000">
            <a:off x="2150873" y="1310045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1760" y="12954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2150873" y="4657328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6153" y="45811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 smtClean="0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 smtClean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15616" y="0"/>
            <a:ext cx="7572428" cy="92869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</a:rPr>
              <a:t>Any f has GH(f)</a:t>
            </a:r>
            <a:r>
              <a:rPr lang="en-US" sz="4000" dirty="0">
                <a:solidFill>
                  <a:srgbClr val="000000"/>
                </a:solidFill>
                <a:latin typeface="cmsy10"/>
              </a:rPr>
              <a:t>·</a:t>
            </a:r>
            <a:r>
              <a:rPr lang="en-US" sz="4000" dirty="0">
                <a:solidFill>
                  <a:srgbClr val="000000"/>
                </a:solidFill>
              </a:rPr>
              <a:t> 2</a:t>
            </a:r>
            <a:r>
              <a:rPr lang="en-US" sz="4000" baseline="30000" dirty="0">
                <a:solidFill>
                  <a:srgbClr val="000000"/>
                </a:solidFill>
              </a:rPr>
              <a:t>n+1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 smtClean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3803" y="3987225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 smtClean="0">
                <a:latin typeface="Calibri"/>
              </a:rPr>
              <a:t>,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 smtClean="0">
                <a:latin typeface="Calibri"/>
              </a:rPr>
              <a:t>)=0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339791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36912"/>
            <a:ext cx="5178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Relationship between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E(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SQP</a:t>
            </a:r>
            <a:r>
              <a:rPr lang="en-US" sz="4400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4400" dirty="0" smtClean="0">
                <a:latin typeface="+mj-lt"/>
              </a:rPr>
              <a:t>and 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GH(f)</a:t>
            </a:r>
          </a:p>
        </p:txBody>
      </p:sp>
    </p:spTree>
    <p:extLst>
      <p:ext uri="{BB962C8B-B14F-4D97-AF65-F5344CB8AC3E}">
        <p14:creationId xmlns:p14="http://schemas.microsoft.com/office/powerpoint/2010/main" val="4193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346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msy10"/>
              </a:rPr>
              <a:t>¸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06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1" grpId="2" animBg="1"/>
      <p:bldP spid="72" grpId="0"/>
      <p:bldP spid="73" grpId="0" animBg="1"/>
      <p:bldP spid="73" grpId="1" animBg="1"/>
      <p:bldP spid="73" grpId="2" animBg="1"/>
      <p:bldP spid="74" grpId="0"/>
      <p:bldP spid="77" grpId="0"/>
      <p:bldP spid="75" grpId="0" animBg="1"/>
      <p:bldP spid="75" grpId="1" animBg="1"/>
      <p:bldP spid="7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smtClean="0"/>
              <a:t>Notation &amp; Quantum Teleportation</a:t>
            </a:r>
            <a:endParaRPr lang="fr-CH" dirty="0"/>
          </a:p>
          <a:p>
            <a:pPr>
              <a:lnSpc>
                <a:spcPct val="130000"/>
              </a:lnSpc>
            </a:pPr>
            <a:r>
              <a:rPr lang="fr-CH" dirty="0"/>
              <a:t>Position-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Cryptography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No-Go Theorem</a:t>
            </a:r>
          </a:p>
          <a:p>
            <a:pPr>
              <a:lnSpc>
                <a:spcPct val="130000"/>
              </a:lnSpc>
            </a:pPr>
            <a:r>
              <a:rPr lang="en-US" dirty="0"/>
              <a:t>Garden-Hose Model</a:t>
            </a:r>
            <a:endParaRPr lang="fr-C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1651000" cy="1568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346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msy10"/>
              </a:rPr>
              <a:t>¸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4331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82"/>
          <p:cNvGrpSpPr/>
          <p:nvPr/>
        </p:nvGrpSpPr>
        <p:grpSpPr>
          <a:xfrm>
            <a:off x="5868144" y="5301208"/>
            <a:ext cx="3286430" cy="1459532"/>
            <a:chOff x="5879909" y="5266184"/>
            <a:chExt cx="3286430" cy="1459532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 flipH="1">
              <a:off x="5879909" y="6058272"/>
              <a:ext cx="2448272" cy="6674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>
              <a:off x="7361638" y="5266184"/>
              <a:ext cx="1804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y, Bob’s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grpSp>
        <p:nvGrpSpPr>
          <p:cNvPr id="177" name="Group 87"/>
          <p:cNvGrpSpPr/>
          <p:nvPr/>
        </p:nvGrpSpPr>
        <p:grpSpPr>
          <a:xfrm>
            <a:off x="5220073" y="5301208"/>
            <a:ext cx="3240359" cy="1440160"/>
            <a:chOff x="5220073" y="5301208"/>
            <a:chExt cx="3240359" cy="1440160"/>
          </a:xfrm>
        </p:grpSpPr>
        <p:cxnSp>
          <p:nvCxnSpPr>
            <p:cNvPr id="178" name="Straight Arrow Connector 177"/>
            <p:cNvCxnSpPr/>
            <p:nvPr/>
          </p:nvCxnSpPr>
          <p:spPr bwMode="auto">
            <a:xfrm flipH="1" flipV="1">
              <a:off x="5940152" y="6093296"/>
              <a:ext cx="2520280" cy="64807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79" name="TextBox 178"/>
            <p:cNvSpPr txBox="1"/>
            <p:nvPr/>
          </p:nvSpPr>
          <p:spPr>
            <a:xfrm>
              <a:off x="5220073" y="5301208"/>
              <a:ext cx="2088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x, Alice’s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-36512" y="5400600"/>
            <a:ext cx="5328592" cy="14847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r>
              <a:rPr lang="en-US" sz="2400" dirty="0" smtClean="0"/>
              <a:t>using </a:t>
            </a:r>
            <a:r>
              <a:rPr lang="en-US" sz="2400" dirty="0"/>
              <a:t>x &amp; </a:t>
            </a:r>
            <a:r>
              <a:rPr lang="en-US" sz="2400" dirty="0" smtClean="0"/>
              <a:t>y, </a:t>
            </a:r>
            <a:r>
              <a:rPr lang="en-US" sz="2400" dirty="0"/>
              <a:t>can follow the water/</a:t>
            </a:r>
            <a:r>
              <a:rPr lang="en-US" sz="2400" dirty="0" err="1" smtClean="0"/>
              <a:t>qubit</a:t>
            </a:r>
            <a:endParaRPr lang="en-US" sz="2400" dirty="0" smtClean="0"/>
          </a:p>
          <a:p>
            <a:r>
              <a:rPr lang="en-US" sz="2400" dirty="0"/>
              <a:t>correct water/</a:t>
            </a:r>
            <a:r>
              <a:rPr lang="en-US" sz="2400" dirty="0" err="1"/>
              <a:t>qubit</a:t>
            </a:r>
            <a:r>
              <a:rPr lang="en-US" sz="2400" dirty="0"/>
              <a:t>  using </a:t>
            </a:r>
            <a:r>
              <a:rPr lang="en-US" sz="2400" dirty="0" smtClean="0"/>
              <a:t>all measurement </a:t>
            </a:r>
            <a:r>
              <a:rPr lang="en-US" sz="2400" dirty="0"/>
              <a:t>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372788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last slide: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GH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(f)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The two models are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equivalent</a:t>
            </a:r>
            <a:r>
              <a:rPr lang="en-US" dirty="0" smtClean="0">
                <a:cs typeface="Arial" charset="0"/>
              </a:rPr>
              <a:t>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exists </a:t>
            </a:r>
            <a:r>
              <a:rPr lang="en-US" sz="2800" dirty="0" smtClean="0">
                <a:cs typeface="Arial" charset="0"/>
              </a:rPr>
              <a:t>f such that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GH(f) = n </a:t>
            </a:r>
            <a:r>
              <a:rPr lang="en-US" sz="2800" dirty="0" smtClean="0">
                <a:cs typeface="Arial" charset="0"/>
              </a:rPr>
              <a:t>, but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log(n)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Quantum </a:t>
            </a:r>
            <a:r>
              <a:rPr lang="en-US" dirty="0">
                <a:cs typeface="Arial" charset="0"/>
              </a:rPr>
              <a:t>garden-hose </a:t>
            </a:r>
            <a:r>
              <a:rPr lang="en-US" dirty="0" smtClean="0">
                <a:cs typeface="Arial" charset="0"/>
              </a:rPr>
              <a:t>model: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give Alice &amp; Bob also entanglement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research question: are the models </a:t>
            </a:r>
            <a:r>
              <a:rPr lang="en-US" sz="2800" dirty="0">
                <a:cs typeface="Arial" charset="0"/>
              </a:rPr>
              <a:t>now equivalent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alibri"/>
              </a:rPr>
              <a:t>=</a:t>
            </a:r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9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Garden-Hose Complexity Theory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every f has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Arial" charset="0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  <a:cs typeface="Arial" charset="0"/>
              </a:rPr>
              <a:t>n+1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if f </a:t>
            </a:r>
            <a:r>
              <a:rPr lang="en-US" dirty="0">
                <a:cs typeface="Arial" charset="0"/>
              </a:rPr>
              <a:t>in </a:t>
            </a:r>
            <a:r>
              <a:rPr lang="en-US" dirty="0" err="1" smtClean="0">
                <a:cs typeface="Arial" charset="0"/>
              </a:rPr>
              <a:t>logspace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then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polynomial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efficient f &amp; no efficient attack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800" dirty="0" smtClean="0">
                <a:cs typeface="Arial" charset="0"/>
              </a:rPr>
              <a:t> P</a:t>
            </a:r>
            <a:r>
              <a:rPr lang="en-US" sz="2800" dirty="0" smtClean="0">
                <a:latin typeface="Symbol"/>
                <a:cs typeface="Arial" charset="0"/>
                <a:sym typeface="Symbol"/>
              </a:rPr>
              <a:t>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L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exist f with GH(f)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exponential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(</a:t>
            </a:r>
            <a:r>
              <a:rPr lang="en-US" dirty="0" smtClean="0">
                <a:cs typeface="Arial" charset="0"/>
              </a:rPr>
              <a:t>counting argument)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for g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{equality, IP, majority</a:t>
            </a:r>
            <a:r>
              <a:rPr lang="en-US" dirty="0" smtClean="0">
                <a:cs typeface="Arial" charset="0"/>
              </a:rPr>
              <a:t>}: </a:t>
            </a:r>
            <a:r>
              <a:rPr lang="en-US" dirty="0">
                <a:cs typeface="Arial" charset="0"/>
              </a:rPr>
              <a:t>GH(g)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n log(n)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techniques from communication </a:t>
            </a:r>
            <a:r>
              <a:rPr lang="en-US" sz="2800" dirty="0" smtClean="0">
                <a:cs typeface="Arial" charset="0"/>
              </a:rPr>
              <a:t>complexity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>
              <a:cs typeface="Arial" charset="0"/>
            </a:endParaRPr>
          </a:p>
          <a:p>
            <a:pPr marL="40005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Many open problems!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64704"/>
            <a:ext cx="7848872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Port-Based Quantum Teleportation</a:t>
            </a:r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20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683566" y="4221087"/>
            <a:ext cx="7992890" cy="1872209"/>
            <a:chOff x="683566" y="4221087"/>
            <a:chExt cx="7992890" cy="1872209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5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7" name="Picture 26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28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30" name="Picture 29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31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5" name="Group 37"/>
          <p:cNvGrpSpPr/>
          <p:nvPr/>
        </p:nvGrpSpPr>
        <p:grpSpPr>
          <a:xfrm>
            <a:off x="5580109" y="4581127"/>
            <a:ext cx="1149383" cy="1512168"/>
            <a:chOff x="2483766" y="578923"/>
            <a:chExt cx="1555047" cy="2045874"/>
          </a:xfrm>
        </p:grpSpPr>
        <p:pic>
          <p:nvPicPr>
            <p:cNvPr id="36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555774" y="4509119"/>
            <a:ext cx="961718" cy="1584176"/>
            <a:chOff x="5481515" y="481501"/>
            <a:chExt cx="1301147" cy="214329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99592" y="1484784"/>
            <a:ext cx="7117922" cy="2172052"/>
            <a:chOff x="899592" y="1484784"/>
            <a:chExt cx="7117922" cy="2172052"/>
          </a:xfrm>
        </p:grpSpPr>
        <p:grpSp>
          <p:nvGrpSpPr>
            <p:cNvPr id="79" name="Group 97"/>
            <p:cNvGrpSpPr/>
            <p:nvPr/>
          </p:nvGrpSpPr>
          <p:grpSpPr>
            <a:xfrm>
              <a:off x="5164790" y="1484784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3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99592" y="2000652"/>
              <a:ext cx="5760640" cy="648072"/>
              <a:chOff x="1763688" y="2492896"/>
              <a:chExt cx="5760640" cy="648072"/>
            </a:xfrm>
          </p:grpSpPr>
          <p:sp>
            <p:nvSpPr>
              <p:cNvPr id="120" name="Oval 54"/>
              <p:cNvSpPr>
                <a:spLocks noChangeArrowheads="1"/>
              </p:cNvSpPr>
              <p:nvPr/>
            </p:nvSpPr>
            <p:spPr bwMode="auto">
              <a:xfrm rot="16200000">
                <a:off x="4319972" y="-63388"/>
                <a:ext cx="648072" cy="576064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1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2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899592" y="2504708"/>
              <a:ext cx="5760640" cy="648072"/>
              <a:chOff x="1763688" y="2492896"/>
              <a:chExt cx="5760640" cy="648072"/>
            </a:xfrm>
          </p:grpSpPr>
          <p:sp>
            <p:nvSpPr>
              <p:cNvPr id="107" name="Oval 54"/>
              <p:cNvSpPr>
                <a:spLocks noChangeArrowheads="1"/>
              </p:cNvSpPr>
              <p:nvPr/>
            </p:nvSpPr>
            <p:spPr bwMode="auto">
              <a:xfrm rot="16200000">
                <a:off x="4319972" y="-63388"/>
                <a:ext cx="648072" cy="576064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8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9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82" name="Oval 54"/>
            <p:cNvSpPr>
              <a:spLocks noChangeArrowheads="1"/>
            </p:cNvSpPr>
            <p:nvPr/>
          </p:nvSpPr>
          <p:spPr bwMode="auto">
            <a:xfrm rot="16200000">
              <a:off x="3455876" y="452480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3" name="Group 172"/>
            <p:cNvGrpSpPr/>
            <p:nvPr/>
          </p:nvGrpSpPr>
          <p:grpSpPr>
            <a:xfrm>
              <a:off x="1907704" y="3080772"/>
              <a:ext cx="457692" cy="460694"/>
              <a:chOff x="3731760" y="2948800"/>
              <a:chExt cx="457692" cy="460694"/>
            </a:xfrm>
          </p:grpSpPr>
          <p:sp>
            <p:nvSpPr>
              <p:cNvPr id="10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4" name="Group 173"/>
            <p:cNvGrpSpPr/>
            <p:nvPr/>
          </p:nvGrpSpPr>
          <p:grpSpPr>
            <a:xfrm>
              <a:off x="5148064" y="3080772"/>
              <a:ext cx="457692" cy="460694"/>
              <a:chOff x="3731760" y="2948800"/>
              <a:chExt cx="457692" cy="460694"/>
            </a:xfrm>
          </p:grpSpPr>
          <p:sp>
            <p:nvSpPr>
              <p:cNvPr id="9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796136" y="1556792"/>
              <a:ext cx="2016224" cy="2028036"/>
              <a:chOff x="2211373" y="1556028"/>
              <a:chExt cx="2016224" cy="2028036"/>
            </a:xfrm>
          </p:grpSpPr>
          <p:grpSp>
            <p:nvGrpSpPr>
              <p:cNvPr id="87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94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9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9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88" name="Rectangle 55"/>
              <p:cNvSpPr>
                <a:spLocks noChangeArrowheads="1"/>
              </p:cNvSpPr>
              <p:nvPr/>
            </p:nvSpPr>
            <p:spPr bwMode="auto">
              <a:xfrm>
                <a:off x="3001501" y="1556028"/>
                <a:ext cx="938064" cy="2028036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8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0" name="Line 61"/>
              <p:cNvSpPr>
                <a:spLocks noChangeShapeType="1"/>
              </p:cNvSpPr>
              <p:nvPr/>
            </p:nvSpPr>
            <p:spPr bwMode="auto">
              <a:xfrm flipH="1" flipV="1">
                <a:off x="2228099" y="177205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2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3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86" name="Picture 8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4368" y="2216676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40466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72" y="3300710"/>
            <a:ext cx="1651000" cy="156845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2204864"/>
            <a:ext cx="8064896" cy="4653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No-Go Theorem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Impossible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unconditionally, but attack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requires unrealistic amounts of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resources</a:t>
            </a: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Garden-Hose Model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Restricted class of single-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qubit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schemes: 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SQP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</a:rPr>
              <a:t>f</a:t>
            </a:r>
            <a:endParaRPr lang="en-US" sz="2800" baseline="-250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Easily implementable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Garden-hose model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to study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attacks 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onnections to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complexity theory</a:t>
            </a:r>
            <a:endParaRPr lang="en-US" sz="3300" dirty="0" smtClean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99792" y="658926"/>
            <a:ext cx="6323571" cy="1401922"/>
            <a:chOff x="683568" y="3035190"/>
            <a:chExt cx="6323571" cy="1401922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959523" y="4323332"/>
              <a:ext cx="562870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683568" y="3035190"/>
              <a:ext cx="1008112" cy="1401922"/>
              <a:chOff x="395536" y="671654"/>
              <a:chExt cx="1363916" cy="1896718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1115616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4" name="Picture 23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395536" y="671654"/>
                <a:ext cx="1363916" cy="1536679"/>
              </a:xfrm>
              <a:prstGeom prst="rect">
                <a:avLst/>
              </a:prstGeom>
            </p:spPr>
          </p:pic>
        </p:grpSp>
        <p:grpSp>
          <p:nvGrpSpPr>
            <p:cNvPr id="11" name="Group 35"/>
            <p:cNvGrpSpPr/>
            <p:nvPr/>
          </p:nvGrpSpPr>
          <p:grpSpPr>
            <a:xfrm>
              <a:off x="6012158" y="3035190"/>
              <a:ext cx="994981" cy="1401922"/>
              <a:chOff x="7541016" y="671654"/>
              <a:chExt cx="1346152" cy="1896718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80283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2" name="Picture 21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7541016" y="671654"/>
                <a:ext cx="1346152" cy="1536679"/>
              </a:xfrm>
              <a:prstGeom prst="rect">
                <a:avLst/>
              </a:prstGeom>
            </p:spPr>
          </p:pic>
        </p:grpSp>
        <p:grpSp>
          <p:nvGrpSpPr>
            <p:cNvPr id="12" name="Group 36"/>
            <p:cNvGrpSpPr/>
            <p:nvPr/>
          </p:nvGrpSpPr>
          <p:grpSpPr>
            <a:xfrm>
              <a:off x="3275856" y="3144948"/>
              <a:ext cx="883405" cy="1292164"/>
              <a:chOff x="4139951" y="820150"/>
              <a:chExt cx="1195195" cy="174822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1" y="820150"/>
                <a:ext cx="1195195" cy="1397228"/>
              </a:xfrm>
              <a:prstGeom prst="rect">
                <a:avLst/>
              </a:prstGeom>
            </p:spPr>
          </p:pic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4644008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4716016" y="3340303"/>
              <a:ext cx="882319" cy="1093341"/>
              <a:chOff x="2483767" y="1089146"/>
              <a:chExt cx="1193725" cy="1479226"/>
            </a:xfrm>
          </p:grpSpPr>
          <p:pic>
            <p:nvPicPr>
              <p:cNvPr id="17" name="Picture 2" descr="D:\presentations\Noisy Storage\EvilCatTransparen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2483767" y="1089146"/>
                <a:ext cx="1193725" cy="1187727"/>
              </a:xfrm>
              <a:prstGeom prst="rect">
                <a:avLst/>
              </a:prstGeom>
              <a:noFill/>
            </p:spPr>
          </p:pic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98782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1979713" y="3215387"/>
              <a:ext cx="738259" cy="1218256"/>
              <a:chOff x="5871205" y="920142"/>
              <a:chExt cx="998820" cy="16482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1205" y="920142"/>
                <a:ext cx="998820" cy="1284721"/>
              </a:xfrm>
              <a:prstGeom prst="rect">
                <a:avLst/>
              </a:prstGeom>
            </p:spPr>
          </p:pic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62281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118707" y="220486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7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Open Problems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Is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Quantum-GH(f) </a:t>
            </a:r>
            <a:r>
              <a:rPr lang="en-US" dirty="0">
                <a:cs typeface="Arial" charset="0"/>
              </a:rPr>
              <a:t>equivalent to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dirty="0">
                <a:cs typeface="Arial" charset="0"/>
              </a:rPr>
              <a:t>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Find good </a:t>
            </a:r>
            <a:r>
              <a:rPr lang="en-US" dirty="0">
                <a:cs typeface="Arial" charset="0"/>
              </a:rPr>
              <a:t>lower bounds on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Does P</a:t>
            </a:r>
            <a:r>
              <a:rPr lang="en-US" dirty="0">
                <a:cs typeface="Arial" charset="0"/>
                <a:sym typeface="Symbol"/>
              </a:rPr>
              <a:t></a:t>
            </a:r>
            <a:r>
              <a:rPr lang="en-US" dirty="0">
                <a:cs typeface="Arial" charset="0"/>
              </a:rPr>
              <a:t>L/poly imply f in P with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GH(f)</a:t>
            </a:r>
            <a:r>
              <a:rPr lang="en-US" dirty="0">
                <a:cs typeface="Arial" charset="0"/>
              </a:rPr>
              <a:t> &gt; poly 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Are there </a:t>
            </a:r>
            <a:r>
              <a:rPr lang="en-US" dirty="0">
                <a:cs typeface="Arial" charset="0"/>
              </a:rPr>
              <a:t>o</a:t>
            </a:r>
            <a:r>
              <a:rPr lang="en-US" dirty="0" smtClean="0">
                <a:cs typeface="Arial" charset="0"/>
              </a:rPr>
              <a:t>ther position-verification schemes?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Parallel repetition</a:t>
            </a:r>
            <a:r>
              <a:rPr lang="en-US" dirty="0">
                <a:cs typeface="Arial" charset="0"/>
              </a:rPr>
              <a:t>, link </a:t>
            </a:r>
            <a:r>
              <a:rPr lang="en-US" dirty="0" smtClean="0">
                <a:cs typeface="Arial" charset="0"/>
              </a:rPr>
              <a:t>with Semi-Definite Programming (SDP) and </a:t>
            </a:r>
            <a:r>
              <a:rPr lang="en-US" dirty="0">
                <a:cs typeface="Arial" charset="0"/>
              </a:rPr>
              <a:t>non-locality.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Position verification in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3 dimensions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Implementation</a:t>
            </a:r>
            <a:r>
              <a:rPr lang="en-US" dirty="0">
                <a:cs typeface="Arial" charset="0"/>
              </a:rPr>
              <a:t>: </a:t>
            </a:r>
            <a:r>
              <a:rPr lang="en-US" dirty="0" smtClean="0">
                <a:cs typeface="Arial" charset="0"/>
              </a:rPr>
              <a:t>handle noise </a:t>
            </a:r>
            <a:r>
              <a:rPr lang="en-US" dirty="0">
                <a:cs typeface="Arial" charset="0"/>
              </a:rPr>
              <a:t>&amp; </a:t>
            </a:r>
            <a:r>
              <a:rPr lang="en-US" dirty="0" smtClean="0">
                <a:cs typeface="Arial" charset="0"/>
              </a:rPr>
              <a:t>limited precision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Can we achieve other position</a:t>
            </a:r>
            <a:r>
              <a:rPr lang="en-US" dirty="0">
                <a:cs typeface="Arial" charset="0"/>
              </a:rPr>
              <a:t>-based primitives?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EPR Pairs</a:t>
            </a:r>
            <a:endParaRPr lang="en-US" dirty="0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1403648" y="2204864"/>
            <a:ext cx="1008062" cy="216024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1548110" y="2302271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rot="10800000">
            <a:off x="1908473" y="2375296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4" name="Line 58"/>
          <p:cNvSpPr>
            <a:spLocks noChangeShapeType="1"/>
          </p:cNvSpPr>
          <p:nvPr/>
        </p:nvSpPr>
        <p:spPr bwMode="auto">
          <a:xfrm rot="-5400000">
            <a:off x="1907679" y="237450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5" name="Line 59"/>
          <p:cNvSpPr>
            <a:spLocks noChangeShapeType="1"/>
          </p:cNvSpPr>
          <p:nvPr/>
        </p:nvSpPr>
        <p:spPr bwMode="auto">
          <a:xfrm rot="13500000">
            <a:off x="1906092" y="2374502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6" name="Line 60"/>
          <p:cNvSpPr>
            <a:spLocks noChangeShapeType="1"/>
          </p:cNvSpPr>
          <p:nvPr/>
        </p:nvSpPr>
        <p:spPr bwMode="auto">
          <a:xfrm rot="-2700000">
            <a:off x="1903710" y="2375296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2340149" y="2156991"/>
            <a:ext cx="2087562" cy="1008062"/>
            <a:chOff x="2340149" y="2156991"/>
            <a:chExt cx="2087562" cy="1008062"/>
          </a:xfrm>
        </p:grpSpPr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987849" y="2230016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>
              <a:off x="3187060" y="2608968"/>
              <a:ext cx="504000" cy="504000"/>
              <a:chOff x="6948264" y="2780928"/>
              <a:chExt cx="457692" cy="460694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2986261" y="2156991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40149" y="2660228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53036" y="266181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40149" y="3932287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3924474" y="1772816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0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5796136" y="177281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273849" y="3429049"/>
            <a:ext cx="2106463" cy="1008063"/>
            <a:chOff x="5273849" y="3429049"/>
            <a:chExt cx="2106463" cy="1008063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3429049"/>
              <a:ext cx="885403" cy="1008063"/>
              <a:chOff x="5940152" y="3429049"/>
              <a:chExt cx="885403" cy="1008063"/>
            </a:xfrm>
          </p:grpSpPr>
          <p:grpSp>
            <p:nvGrpSpPr>
              <p:cNvPr id="123" name="Group 10"/>
              <p:cNvGrpSpPr>
                <a:grpSpLocks/>
              </p:cNvGrpSpPr>
              <p:nvPr/>
            </p:nvGrpSpPr>
            <p:grpSpPr bwMode="auto">
              <a:xfrm>
                <a:off x="5960368" y="3475831"/>
                <a:ext cx="865187" cy="792162"/>
                <a:chOff x="2148" y="2341"/>
                <a:chExt cx="545" cy="499"/>
              </a:xfrm>
            </p:grpSpPr>
            <p:sp>
              <p:nvSpPr>
                <p:cNvPr id="124" name="Oval 11"/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90"/>
              <p:cNvGrpSpPr/>
              <p:nvPr/>
            </p:nvGrpSpPr>
            <p:grpSpPr>
              <a:xfrm>
                <a:off x="6159579" y="3854783"/>
                <a:ext cx="504000" cy="504000"/>
                <a:chOff x="6948264" y="2780928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6948264" y="2780928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9" name="Group 63"/>
                <p:cNvGrpSpPr/>
                <p:nvPr/>
              </p:nvGrpSpPr>
              <p:grpSpPr>
                <a:xfrm>
                  <a:off x="6991697" y="2814836"/>
                  <a:ext cx="360040" cy="367338"/>
                  <a:chOff x="-986264" y="2827606"/>
                  <a:chExt cx="360040" cy="367338"/>
                </a:xfrm>
              </p:grpSpPr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815273" y="2827606"/>
                    <a:ext cx="0" cy="36733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  <p:sp>
                <p:nvSpPr>
                  <p:cNvPr id="131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986264" y="3003776"/>
                    <a:ext cx="360040" cy="729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55064" name="Rectangle 88"/>
              <p:cNvSpPr>
                <a:spLocks noChangeArrowheads="1"/>
              </p:cNvSpPr>
              <p:nvPr/>
            </p:nvSpPr>
            <p:spPr bwMode="auto">
              <a:xfrm>
                <a:off x="5940152" y="3429049"/>
                <a:ext cx="865187" cy="100806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73849" y="3932287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5637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67" name="Text Box 91"/>
          <p:cNvSpPr txBox="1">
            <a:spLocks noChangeArrowheads="1"/>
          </p:cNvSpPr>
          <p:nvPr/>
        </p:nvSpPr>
        <p:spPr bwMode="auto">
          <a:xfrm>
            <a:off x="7361411" y="3643362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1 : 0</a:t>
            </a:r>
          </a:p>
        </p:txBody>
      </p:sp>
      <p:sp>
        <p:nvSpPr>
          <p:cNvPr id="255068" name="Oval 92"/>
          <p:cNvSpPr>
            <a:spLocks noChangeArrowheads="1"/>
          </p:cNvSpPr>
          <p:nvPr/>
        </p:nvSpPr>
        <p:spPr bwMode="auto">
          <a:xfrm>
            <a:off x="1548110" y="3572742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10800000">
            <a:off x="1908473" y="3645767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-5400000">
            <a:off x="1907679" y="3644974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13500000">
            <a:off x="1906092" y="3644973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-2700000">
            <a:off x="1903710" y="3645767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39"/>
            <a:ext cx="4032448" cy="16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4500020" y="2302024"/>
            <a:ext cx="720000" cy="720000"/>
            <a:chOff x="7597839" y="4231316"/>
            <a:chExt cx="457692" cy="720000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9" y="4231316"/>
              <a:ext cx="457692" cy="7200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264" y="4397776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940177" y="2302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360040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noProof="0" dirty="0" smtClean="0">
                <a:cs typeface="Arial" charset="0"/>
              </a:rPr>
              <a:t>Einstein </a:t>
            </a:r>
            <a:r>
              <a:rPr lang="en-US" sz="2000" noProof="0" dirty="0" err="1" smtClean="0">
                <a:cs typeface="Arial" charset="0"/>
              </a:rPr>
              <a:t>Podolsky</a:t>
            </a:r>
            <a:r>
              <a:rPr lang="en-US" sz="2000" noProof="0" dirty="0" smtClean="0">
                <a:cs typeface="Arial" charset="0"/>
              </a:rPr>
              <a:t> Rosen 1935]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00017" y="3547839"/>
            <a:ext cx="720000" cy="720000"/>
            <a:chOff x="7597837" y="2707419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“</a:t>
            </a:r>
            <a:r>
              <a:rPr lang="en-US" sz="2600" dirty="0" err="1" smtClean="0">
                <a:cs typeface="Arial" charset="0"/>
              </a:rPr>
              <a:t>spukhafte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 smtClean="0">
                <a:cs typeface="Arial" charset="0"/>
              </a:rPr>
              <a:t>Fernwirkung</a:t>
            </a:r>
            <a:r>
              <a:rPr lang="en-US" sz="2600" dirty="0" smtClean="0">
                <a:cs typeface="Arial" charset="0"/>
              </a:rPr>
              <a:t>” (spooky action at a distance)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do not allow to communicate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contradiction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relativity theory)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can provide a shared random bit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(or other non-signaling correlations)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520" y="3140968"/>
            <a:ext cx="7488832" cy="288032"/>
            <a:chOff x="251520" y="3140968"/>
            <a:chExt cx="7488832" cy="288032"/>
          </a:xfrm>
        </p:grpSpPr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1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144" name="Picture 14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14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717032"/>
            <a:ext cx="1185639" cy="843305"/>
          </a:xfrm>
          <a:prstGeom prst="rect">
            <a:avLst/>
          </a:prstGeom>
          <a:noFill/>
        </p:spPr>
      </p:pic>
      <p:grpSp>
        <p:nvGrpSpPr>
          <p:cNvPr id="62" name="Group 28"/>
          <p:cNvGrpSpPr/>
          <p:nvPr/>
        </p:nvGrpSpPr>
        <p:grpSpPr>
          <a:xfrm>
            <a:off x="5940152" y="3573016"/>
            <a:ext cx="720000" cy="720000"/>
            <a:chOff x="4214810" y="2000240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55093" name="AutoShape 117"/>
          <p:cNvSpPr>
            <a:spLocks noChangeArrowheads="1"/>
          </p:cNvSpPr>
          <p:nvPr/>
        </p:nvSpPr>
        <p:spPr bwMode="auto">
          <a:xfrm>
            <a:off x="6102399" y="2535595"/>
            <a:ext cx="3438153" cy="1469469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9529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EPR magic!</a:t>
            </a:r>
            <a:endParaRPr lang="de-CH" sz="2800" dirty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255041" grpId="0"/>
      <p:bldP spid="255042" grpId="1"/>
      <p:bldP spid="255042" grpId="2"/>
      <p:bldP spid="255067" grpId="0"/>
      <p:bldP spid="132" grpId="0" build="p"/>
      <p:bldP spid="255093" grpId="0" animBg="1"/>
      <p:bldP spid="25509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/>
              <a:t>Quantum Mechanics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91330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504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737478" cy="112033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365104"/>
            <a:ext cx="83518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inf-theoretic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security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against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unrestricted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eavesdroppers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quantum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honest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check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computation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6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2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75656" y="2420888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179512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84, </a:t>
            </a:r>
            <a:r>
              <a:rPr lang="en-US" sz="2000" dirty="0" err="1" smtClean="0">
                <a:cs typeface="Arial" charset="0"/>
              </a:rPr>
              <a:t>Ekert</a:t>
            </a:r>
            <a:r>
              <a:rPr lang="en-US" sz="2000" dirty="0" smtClean="0">
                <a:cs typeface="Arial" charset="0"/>
              </a:rPr>
              <a:t> 91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r="50930" b="3039"/>
          <a:stretch>
            <a:fillRect/>
          </a:stretch>
        </p:blipFill>
        <p:spPr bwMode="auto">
          <a:xfrm>
            <a:off x="7668344" y="0"/>
            <a:ext cx="7631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49070" b="3039"/>
          <a:stretch>
            <a:fillRect/>
          </a:stretch>
        </p:blipFill>
        <p:spPr bwMode="auto">
          <a:xfrm>
            <a:off x="6876257" y="0"/>
            <a:ext cx="79208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 cstate="print"/>
          <a:srcRect t="19951"/>
          <a:stretch>
            <a:fillRect/>
          </a:stretch>
        </p:blipFill>
        <p:spPr bwMode="auto">
          <a:xfrm>
            <a:off x="5583386" y="2564904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 l="12201" t="7667" r="27320" b="25775"/>
          <a:stretch>
            <a:fillRect/>
          </a:stretch>
        </p:blipFill>
        <p:spPr bwMode="auto">
          <a:xfrm>
            <a:off x="8378734" y="0"/>
            <a:ext cx="76526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Quantum Teleportation</a:t>
            </a:r>
            <a:endParaRPr lang="en-US" dirty="0"/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Cr</a:t>
            </a:r>
            <a:r>
              <a:rPr lang="de-CH" sz="2000" dirty="0" smtClean="0">
                <a:cs typeface="Arial" charset="0"/>
              </a:rPr>
              <a:t>é</a:t>
            </a:r>
            <a:r>
              <a:rPr lang="en-US" sz="2000" dirty="0" err="1" smtClean="0">
                <a:cs typeface="Arial" charset="0"/>
              </a:rPr>
              <a:t>peau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Jozsa</a:t>
            </a:r>
            <a:r>
              <a:rPr lang="en-US" sz="2000" dirty="0" smtClean="0">
                <a:cs typeface="Arial" charset="0"/>
              </a:rPr>
              <a:t> Peres </a:t>
            </a:r>
            <a:r>
              <a:rPr lang="en-US" sz="2000" dirty="0" err="1" smtClean="0">
                <a:cs typeface="Arial" charset="0"/>
              </a:rPr>
              <a:t>Wootters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noProof="0" dirty="0" smtClean="0">
                <a:cs typeface="Arial" charset="0"/>
              </a:rPr>
              <a:t>1993]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869160"/>
            <a:ext cx="8429684" cy="19442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does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not contradict relativity theory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teleported </a:t>
            </a:r>
            <a:r>
              <a:rPr lang="en-US" sz="2600" noProof="0" dirty="0" smtClean="0">
                <a:cs typeface="Arial" charset="0"/>
              </a:rPr>
              <a:t>state can only be recovered 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once the classical information </a:t>
            </a:r>
            <a:r>
              <a:rPr lang="en-US" sz="2600" noProof="0" dirty="0" smtClean="0">
                <a:latin typeface="cmmi10"/>
                <a:cs typeface="Arial" charset="0"/>
              </a:rPr>
              <a:t>¾</a:t>
            </a:r>
            <a:r>
              <a:rPr lang="en-US" sz="2600" noProof="0" dirty="0" smtClean="0">
                <a:cs typeface="Arial" charset="0"/>
              </a:rPr>
              <a:t> arrives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053413" y="1844824"/>
            <a:ext cx="3302072" cy="409701"/>
            <a:chOff x="3867185" y="1844824"/>
            <a:chExt cx="3302072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60848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3804" y="1844824"/>
              <a:ext cx="2495453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9" y="188913"/>
            <a:ext cx="4896792" cy="647700"/>
          </a:xfrm>
        </p:spPr>
        <p:txBody>
          <a:bodyPr/>
          <a:lstStyle/>
          <a:p>
            <a:r>
              <a:rPr lang="en-US" dirty="0" smtClean="0"/>
              <a:t>Port-Based Teleportation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3648" y="1772816"/>
            <a:ext cx="1008062" cy="2880320"/>
            <a:chOff x="1403648" y="1772816"/>
            <a:chExt cx="1008062" cy="288032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03648" y="1772816"/>
              <a:ext cx="1008062" cy="288032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48110" y="1942231"/>
              <a:ext cx="719138" cy="720725"/>
              <a:chOff x="1548110" y="1942231"/>
              <a:chExt cx="719138" cy="720725"/>
            </a:xfrm>
          </p:grpSpPr>
          <p:sp>
            <p:nvSpPr>
              <p:cNvPr id="255032" name="Oval 56"/>
              <p:cNvSpPr>
                <a:spLocks noChangeArrowheads="1"/>
              </p:cNvSpPr>
              <p:nvPr/>
            </p:nvSpPr>
            <p:spPr bwMode="auto">
              <a:xfrm>
                <a:off x="1548110" y="1942231"/>
                <a:ext cx="719138" cy="720725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CH">
                  <a:solidFill>
                    <a:schemeClr val="lt1"/>
                  </a:solidFill>
                </a:endParaRPr>
              </a:p>
            </p:txBody>
          </p:sp>
          <p:sp>
            <p:nvSpPr>
              <p:cNvPr id="255033" name="Line 57"/>
              <p:cNvSpPr>
                <a:spLocks noChangeShapeType="1"/>
              </p:cNvSpPr>
              <p:nvPr/>
            </p:nvSpPr>
            <p:spPr bwMode="auto">
              <a:xfrm rot="10800000">
                <a:off x="1908473" y="2015256"/>
                <a:ext cx="0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4" name="Line 58"/>
              <p:cNvSpPr>
                <a:spLocks noChangeShapeType="1"/>
              </p:cNvSpPr>
              <p:nvPr/>
            </p:nvSpPr>
            <p:spPr bwMode="auto">
              <a:xfrm rot="16200000">
                <a:off x="1907679" y="2014463"/>
                <a:ext cx="0" cy="576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5" name="Line 59"/>
              <p:cNvSpPr>
                <a:spLocks noChangeShapeType="1"/>
              </p:cNvSpPr>
              <p:nvPr/>
            </p:nvSpPr>
            <p:spPr bwMode="auto">
              <a:xfrm rot="13500000">
                <a:off x="1906092" y="2014462"/>
                <a:ext cx="1588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6" name="Line 60"/>
              <p:cNvSpPr>
                <a:spLocks noChangeShapeType="1"/>
              </p:cNvSpPr>
              <p:nvPr/>
            </p:nvSpPr>
            <p:spPr bwMode="auto">
              <a:xfrm rot="18900000">
                <a:off x="1903710" y="2015256"/>
                <a:ext cx="1588" cy="57626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548110" y="3717032"/>
              <a:ext cx="719138" cy="720725"/>
              <a:chOff x="1548110" y="3212702"/>
              <a:chExt cx="719138" cy="720725"/>
            </a:xfrm>
          </p:grpSpPr>
          <p:sp>
            <p:nvSpPr>
              <p:cNvPr id="255068" name="Oval 92"/>
              <p:cNvSpPr>
                <a:spLocks noChangeArrowheads="1"/>
              </p:cNvSpPr>
              <p:nvPr/>
            </p:nvSpPr>
            <p:spPr bwMode="auto">
              <a:xfrm>
                <a:off x="1548110" y="3212702"/>
                <a:ext cx="719138" cy="720725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CH">
                  <a:solidFill>
                    <a:schemeClr val="lt1"/>
                  </a:solidFill>
                </a:endParaRPr>
              </a:p>
            </p:txBody>
          </p:sp>
          <p:sp>
            <p:nvSpPr>
              <p:cNvPr id="255069" name="Line 93"/>
              <p:cNvSpPr>
                <a:spLocks noChangeShapeType="1"/>
              </p:cNvSpPr>
              <p:nvPr/>
            </p:nvSpPr>
            <p:spPr bwMode="auto">
              <a:xfrm rot="10800000">
                <a:off x="1908473" y="3285727"/>
                <a:ext cx="0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0" name="Line 94"/>
              <p:cNvSpPr>
                <a:spLocks noChangeShapeType="1"/>
              </p:cNvSpPr>
              <p:nvPr/>
            </p:nvSpPr>
            <p:spPr bwMode="auto">
              <a:xfrm rot="16200000">
                <a:off x="1907679" y="3284934"/>
                <a:ext cx="0" cy="576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1" name="Line 95"/>
              <p:cNvSpPr>
                <a:spLocks noChangeShapeType="1"/>
              </p:cNvSpPr>
              <p:nvPr/>
            </p:nvSpPr>
            <p:spPr bwMode="auto">
              <a:xfrm rot="13500000">
                <a:off x="1906092" y="3284933"/>
                <a:ext cx="1588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2" name="Line 96"/>
              <p:cNvSpPr>
                <a:spLocks noChangeShapeType="1"/>
              </p:cNvSpPr>
              <p:nvPr/>
            </p:nvSpPr>
            <p:spPr bwMode="auto">
              <a:xfrm rot="18900000">
                <a:off x="1903710" y="3285727"/>
                <a:ext cx="1588" cy="57626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295232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dirty="0" smtClean="0">
                <a:cs typeface="Arial" charset="0"/>
              </a:rPr>
              <a:t>[</a:t>
            </a:r>
            <a:r>
              <a:rPr lang="de-CH" sz="2000" dirty="0" err="1" smtClean="0">
                <a:cs typeface="Arial" charset="0"/>
              </a:rPr>
              <a:t>Ishizaka</a:t>
            </a:r>
            <a:r>
              <a:rPr lang="de-CH" sz="2000" dirty="0" smtClean="0">
                <a:cs typeface="Arial" charset="0"/>
              </a:rPr>
              <a:t> Hiroshima 2008</a:t>
            </a:r>
            <a:r>
              <a:rPr lang="de-CH" sz="2000" dirty="0">
                <a:cs typeface="Arial" charset="0"/>
              </a:rPr>
              <a:t>]</a:t>
            </a: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5229200"/>
            <a:ext cx="842968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solidFill>
                  <a:srgbClr val="FF0000"/>
                </a:solidFill>
                <a:cs typeface="Arial" charset="0"/>
              </a:rPr>
              <a:t>no correction </a:t>
            </a:r>
            <a:r>
              <a:rPr lang="en-US" sz="2600" noProof="0" dirty="0" smtClean="0">
                <a:cs typeface="Arial" charset="0"/>
              </a:rPr>
              <a:t>operation required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works only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approximately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requires </a:t>
            </a:r>
            <a:r>
              <a:rPr lang="en-US" sz="2600" noProof="0" dirty="0" smtClean="0">
                <a:solidFill>
                  <a:srgbClr val="FF0000"/>
                </a:solidFill>
                <a:latin typeface="Calibri"/>
                <a:cs typeface="Arial" charset="0"/>
              </a:rPr>
              <a:t>2</a:t>
            </a:r>
            <a:r>
              <a:rPr lang="en-US" sz="2600" baseline="30000" noProof="0" dirty="0" smtClean="0">
                <a:solidFill>
                  <a:srgbClr val="FF0000"/>
                </a:solidFill>
                <a:latin typeface="Calibri"/>
                <a:cs typeface="Arial" charset="0"/>
              </a:rPr>
              <a:t>n</a:t>
            </a:r>
            <a:r>
              <a:rPr lang="en-US" sz="2600" noProof="0" dirty="0" smtClean="0">
                <a:cs typeface="Arial" charset="0"/>
              </a:rPr>
              <a:t> EPR pairs for teleporting </a:t>
            </a:r>
            <a:r>
              <a:rPr lang="en-US" sz="2600" noProof="0" dirty="0" smtClean="0">
                <a:solidFill>
                  <a:srgbClr val="FF0000"/>
                </a:solidFill>
                <a:cs typeface="Arial" charset="0"/>
              </a:rPr>
              <a:t>n</a:t>
            </a:r>
            <a:r>
              <a:rPr lang="en-US" sz="2600" noProof="0" dirty="0" smtClean="0">
                <a:cs typeface="Arial" charset="0"/>
              </a:rPr>
              <a:t> </a:t>
            </a:r>
            <a:r>
              <a:rPr lang="en-US" sz="2600" noProof="0" dirty="0" err="1" smtClean="0">
                <a:cs typeface="Arial" charset="0"/>
              </a:rPr>
              <a:t>qubits</a:t>
            </a:r>
            <a:endParaRPr lang="en-US" sz="2600" noProof="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noProof="0" dirty="0" smtClean="0">
              <a:cs typeface="Arial" charset="0"/>
            </a:endParaRPr>
          </a:p>
        </p:txBody>
      </p:sp>
      <p:grpSp>
        <p:nvGrpSpPr>
          <p:cNvPr id="56" name="Group 97"/>
          <p:cNvGrpSpPr/>
          <p:nvPr/>
        </p:nvGrpSpPr>
        <p:grpSpPr>
          <a:xfrm>
            <a:off x="1547664" y="112474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39752" y="1052736"/>
            <a:ext cx="2376264" cy="2232248"/>
            <a:chOff x="1635309" y="1351816"/>
            <a:chExt cx="2376264" cy="22322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74526" y="2071450"/>
              <a:ext cx="865187" cy="792162"/>
              <a:chOff x="2193" y="2749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84" y="2840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93" y="2976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65" y="2749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1010072" cy="223224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1923341" y="2719968"/>
              <a:ext cx="107974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1635309" y="1783864"/>
              <a:ext cx="136778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1" name="Line 61"/>
            <p:cNvSpPr>
              <a:spLocks noChangeShapeType="1"/>
            </p:cNvSpPr>
            <p:nvPr/>
          </p:nvSpPr>
          <p:spPr bwMode="auto">
            <a:xfrm flipH="1" flipV="1">
              <a:off x="1707317" y="2503944"/>
              <a:ext cx="12957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 flipH="1" flipV="1">
              <a:off x="2211373" y="2935992"/>
              <a:ext cx="79171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3" name="Line 61"/>
            <p:cNvSpPr>
              <a:spLocks noChangeShapeType="1"/>
            </p:cNvSpPr>
            <p:nvPr/>
          </p:nvSpPr>
          <p:spPr bwMode="auto">
            <a:xfrm flipH="1" flipV="1">
              <a:off x="2427397" y="3152016"/>
              <a:ext cx="57569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4716016" y="1412776"/>
            <a:ext cx="3320695" cy="409701"/>
            <a:chOff x="4572000" y="1268760"/>
            <a:chExt cx="3320695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4572000" y="148478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996" y="1268760"/>
              <a:ext cx="2532699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 bwMode="auto">
          <a:xfrm>
            <a:off x="6084168" y="1844824"/>
            <a:ext cx="307722" cy="2376264"/>
            <a:chOff x="6395308" y="1700808"/>
            <a:chExt cx="307722" cy="2376264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95308" y="1700808"/>
              <a:ext cx="0" cy="2376264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6330" y="2647960"/>
              <a:ext cx="146700" cy="3423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1619672" y="1988840"/>
            <a:ext cx="1584126" cy="3312368"/>
            <a:chOff x="1619672" y="1988840"/>
            <a:chExt cx="1584126" cy="3312368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19672" y="1988840"/>
              <a:ext cx="1008062" cy="2880320"/>
              <a:chOff x="1403648" y="1772816"/>
              <a:chExt cx="1008062" cy="2880320"/>
            </a:xfrm>
          </p:grpSpPr>
          <p:sp>
            <p:nvSpPr>
              <p:cNvPr id="118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27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8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9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0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1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22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3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4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5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6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33" name="Group 132"/>
            <p:cNvGrpSpPr/>
            <p:nvPr/>
          </p:nvGrpSpPr>
          <p:grpSpPr>
            <a:xfrm>
              <a:off x="1907704" y="2204864"/>
              <a:ext cx="1008062" cy="2880320"/>
              <a:chOff x="1403648" y="1772816"/>
              <a:chExt cx="1008062" cy="2880320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42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3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4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5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6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37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8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9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0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1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47" name="Group 146"/>
            <p:cNvGrpSpPr/>
            <p:nvPr/>
          </p:nvGrpSpPr>
          <p:grpSpPr>
            <a:xfrm>
              <a:off x="2195736" y="2420888"/>
              <a:ext cx="1008062" cy="2880320"/>
              <a:chOff x="1403648" y="1772816"/>
              <a:chExt cx="1008062" cy="2880320"/>
            </a:xfrm>
          </p:grpSpPr>
          <p:sp>
            <p:nvSpPr>
              <p:cNvPr id="148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56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7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8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9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60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51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2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3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4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5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51520" y="3356992"/>
            <a:ext cx="7488832" cy="288032"/>
            <a:chOff x="251520" y="3140968"/>
            <a:chExt cx="7488832" cy="288032"/>
          </a:xfrm>
        </p:grpSpPr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3848" y="4094812"/>
            <a:ext cx="4175521" cy="774993"/>
            <a:chOff x="3203848" y="4094812"/>
            <a:chExt cx="4175521" cy="774993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4149080"/>
              <a:ext cx="4175521" cy="720725"/>
              <a:chOff x="3203848" y="4149080"/>
              <a:chExt cx="4175521" cy="720725"/>
            </a:xfrm>
          </p:grpSpPr>
          <p:sp>
            <p:nvSpPr>
              <p:cNvPr id="255039" name="Line 63"/>
              <p:cNvSpPr>
                <a:spLocks noChangeShapeType="1"/>
              </p:cNvSpPr>
              <p:nvPr/>
            </p:nvSpPr>
            <p:spPr bwMode="auto">
              <a:xfrm flipH="1">
                <a:off x="3203848" y="4509120"/>
                <a:ext cx="33123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grpSp>
            <p:nvGrpSpPr>
              <p:cNvPr id="64" name="Group 97"/>
              <p:cNvGrpSpPr/>
              <p:nvPr/>
            </p:nvGrpSpPr>
            <p:grpSpPr>
              <a:xfrm>
                <a:off x="6660232" y="4149080"/>
                <a:ext cx="719137" cy="720725"/>
                <a:chOff x="1018819" y="3771443"/>
                <a:chExt cx="719137" cy="72072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Oval 154"/>
                <p:cNvSpPr>
                  <a:spLocks noChangeArrowheads="1"/>
                </p:cNvSpPr>
                <p:nvPr/>
              </p:nvSpPr>
              <p:spPr bwMode="auto">
                <a:xfrm>
                  <a:off x="1018819" y="3771443"/>
                  <a:ext cx="719137" cy="720725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>
              <p:nvSpPr>
                <p:cNvPr id="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96792" y="3838580"/>
                  <a:ext cx="40414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3200" b="0" dirty="0" smtClean="0">
                      <a:cs typeface="Arial" charset="0"/>
                    </a:rPr>
                    <a:t>?</a:t>
                  </a:r>
                  <a:endParaRPr lang="de-CH" sz="3200" b="0" dirty="0">
                    <a:cs typeface="Arial" charset="0"/>
                  </a:endParaRPr>
                </a:p>
              </p:txBody>
            </p:sp>
          </p:grpSp>
        </p:grpSp>
        <p:pic>
          <p:nvPicPr>
            <p:cNvPr id="93" name="Picture 92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4094812"/>
              <a:ext cx="115839" cy="27029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ishizak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866"/>
            <a:ext cx="10160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2400" y="-1"/>
            <a:ext cx="971600" cy="1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60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  <p:tag name="FIRSTCHRIS@C02FJ266DH2T3PP7" val="4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x \in \{1,\ldots,6\} 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9"/>
  <p:tag name="PICTUREFILESIZE" val="22582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 \in \{1,\ldots,6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9"/>
  <p:tag name="PICTUREFILESIZE" val="225825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0,1,2,3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68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37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37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 \in_R \{1,\ldots,m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8"/>
  <p:tag name="PICTUREFILESIZE" val="83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=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4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16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x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4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2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6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,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"/>
  <p:tag name="PICTUREFILESIZE" val="18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=y_1 y_2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4"/>
  <p:tag name="PICTUREFILESIZE" val="9786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x&amp;=x_1 x_2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7"/>
  <p:tag name="PICTUREFILESIZE" val="10140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=00&#10;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6000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=1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9"/>
  <p:tag name="PICTUREFILESIZE" val="6130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6166962</TotalTime>
  <Words>1705</Words>
  <Application>Microsoft Macintosh PowerPoint</Application>
  <PresentationFormat>On-screen Show (4:3)</PresentationFormat>
  <Paragraphs>395</Paragraphs>
  <Slides>46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Custom Design</vt:lpstr>
      <vt:lpstr>Blank Presentation</vt:lpstr>
      <vt:lpstr>1_Blank Presentation</vt:lpstr>
      <vt:lpstr>Position-Based Quantum Cryptography</vt:lpstr>
      <vt:lpstr>1969: Man on the Moon</vt:lpstr>
      <vt:lpstr>PowerPoint Presentation</vt:lpstr>
      <vt:lpstr>Outline of the Talk</vt:lpstr>
      <vt:lpstr>Quantum Mechanics</vt:lpstr>
      <vt:lpstr>No-Cloning Theorem</vt:lpstr>
      <vt:lpstr>Quantum Key Distribution (QKD)</vt:lpstr>
      <vt:lpstr>Quantum Teleportation</vt:lpstr>
      <vt:lpstr>Port-Based Teleportation</vt:lpstr>
      <vt:lpstr>Outline of the Talk</vt:lpstr>
      <vt:lpstr>How to Convince Someone of Your Presence at a Location</vt:lpstr>
      <vt:lpstr>Basic Task: Position Verification</vt:lpstr>
      <vt:lpstr>Basic task: Position Verification</vt:lpstr>
      <vt:lpstr>Position Verification: First Try</vt:lpstr>
      <vt:lpstr>Position Verification: Second Try</vt:lpstr>
      <vt:lpstr>Equivalent Attacking Game</vt:lpstr>
      <vt:lpstr>Position Verification: Quantum Try</vt:lpstr>
      <vt:lpstr>Attacking Game</vt:lpstr>
      <vt:lpstr>Entanglement attack</vt:lpstr>
      <vt:lpstr>Entanglement attack</vt:lpstr>
      <vt:lpstr>more complicated schemes?</vt:lpstr>
      <vt:lpstr>Most General Single-Round Scheme</vt:lpstr>
      <vt:lpstr>Distributed Q Computation in 1 Round</vt:lpstr>
      <vt:lpstr>Using Port-Based Teleportation</vt:lpstr>
      <vt:lpstr>Using Port-Based Teleportation</vt:lpstr>
      <vt:lpstr>No-Go Theorem</vt:lpstr>
      <vt:lpstr>Single-Qubit Protocol: SQPf</vt:lpstr>
      <vt:lpstr>Attacking Game for SQPf </vt:lpstr>
      <vt:lpstr>Outline of the Talk</vt:lpstr>
      <vt:lpstr>The Garden-Hose Model</vt:lpstr>
      <vt:lpstr>The Garden-Hose Model</vt:lpstr>
      <vt:lpstr>PowerPoint Presentation</vt:lpstr>
      <vt:lpstr>Demonstration: Inequality on Two Bits</vt:lpstr>
      <vt:lpstr>n-Bit Inequality Puzzle</vt:lpstr>
      <vt:lpstr>Inequality with 4 Pipes and 6 Inputs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Garden-Hose Complexity Theory</vt:lpstr>
      <vt:lpstr>What Have You Learned from this Talk?</vt:lpstr>
      <vt:lpstr>What Have You Learned from this Talk?</vt:lpstr>
      <vt:lpstr>Open Problems</vt:lpstr>
      <vt:lpstr>EPR Pairs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1565</cp:revision>
  <dcterms:created xsi:type="dcterms:W3CDTF">2010-01-20T16:17:28Z</dcterms:created>
  <dcterms:modified xsi:type="dcterms:W3CDTF">2014-04-01T10:03:47Z</dcterms:modified>
</cp:coreProperties>
</file>